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38"/>
  </p:notesMasterIdLst>
  <p:sldIdLst>
    <p:sldId id="256" r:id="rId2"/>
    <p:sldId id="340" r:id="rId3"/>
    <p:sldId id="324" r:id="rId4"/>
    <p:sldId id="323" r:id="rId5"/>
    <p:sldId id="283" r:id="rId6"/>
    <p:sldId id="281" r:id="rId7"/>
    <p:sldId id="326" r:id="rId8"/>
    <p:sldId id="290" r:id="rId9"/>
    <p:sldId id="289" r:id="rId10"/>
    <p:sldId id="288" r:id="rId11"/>
    <p:sldId id="310" r:id="rId12"/>
    <p:sldId id="321" r:id="rId13"/>
    <p:sldId id="316" r:id="rId14"/>
    <p:sldId id="318" r:id="rId15"/>
    <p:sldId id="317" r:id="rId16"/>
    <p:sldId id="312" r:id="rId17"/>
    <p:sldId id="292" r:id="rId18"/>
    <p:sldId id="325" r:id="rId19"/>
    <p:sldId id="314" r:id="rId20"/>
    <p:sldId id="291" r:id="rId21"/>
    <p:sldId id="286" r:id="rId22"/>
    <p:sldId id="298" r:id="rId23"/>
    <p:sldId id="300" r:id="rId24"/>
    <p:sldId id="287" r:id="rId25"/>
    <p:sldId id="294" r:id="rId26"/>
    <p:sldId id="293" r:id="rId27"/>
    <p:sldId id="297" r:id="rId28"/>
    <p:sldId id="319" r:id="rId29"/>
    <p:sldId id="327" r:id="rId30"/>
    <p:sldId id="322" r:id="rId31"/>
    <p:sldId id="296" r:id="rId32"/>
    <p:sldId id="295" r:id="rId33"/>
    <p:sldId id="328" r:id="rId34"/>
    <p:sldId id="306" r:id="rId35"/>
    <p:sldId id="308" r:id="rId36"/>
    <p:sldId id="309" r:id="rId3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пк" initials="п"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FF"/>
    <a:srgbClr val="FF0000"/>
    <a:srgbClr val="6600CC"/>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86380" autoAdjust="0"/>
  </p:normalViewPr>
  <p:slideViewPr>
    <p:cSldViewPr>
      <p:cViewPr varScale="1">
        <p:scale>
          <a:sx n="78" d="100"/>
          <a:sy n="78" d="100"/>
        </p:scale>
        <p:origin x="-1602" y="-102"/>
      </p:cViewPr>
      <p:guideLst>
        <p:guide orient="horz" pos="2160"/>
        <p:guide pos="2880"/>
      </p:guideLst>
    </p:cSldViewPr>
  </p:slideViewPr>
  <p:outlineViewPr>
    <p:cViewPr>
      <p:scale>
        <a:sx n="33" d="100"/>
        <a:sy n="33" d="100"/>
      </p:scale>
      <p:origin x="246" y="375534"/>
    </p:cViewPr>
  </p:outlin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543EC9-1D4D-4C5E-B22E-860E73239379}"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ru-RU"/>
        </a:p>
      </dgm:t>
    </dgm:pt>
    <dgm:pt modelId="{74A995DA-9DC6-4E3C-9366-D0BEE275BA67}">
      <dgm:prSet phldrT="[Текст]"/>
      <dgm:spPr/>
      <dgm:t>
        <a:bodyPr/>
        <a:lstStyle/>
        <a:p>
          <a:r>
            <a:rPr lang="ru-RU" dirty="0" smtClean="0"/>
            <a:t>Герасим</a:t>
          </a:r>
          <a:endParaRPr lang="ru-RU" dirty="0"/>
        </a:p>
      </dgm:t>
    </dgm:pt>
    <dgm:pt modelId="{435ABE84-4AE5-45E3-8D56-544DB59DD246}" type="parTrans" cxnId="{6E6BC7B9-2A42-4E45-8965-BCD4FCB7B3A6}">
      <dgm:prSet/>
      <dgm:spPr/>
      <dgm:t>
        <a:bodyPr/>
        <a:lstStyle/>
        <a:p>
          <a:endParaRPr lang="ru-RU"/>
        </a:p>
      </dgm:t>
    </dgm:pt>
    <dgm:pt modelId="{F8CC2185-AB88-4FB6-97B9-E05777774F96}" type="sibTrans" cxnId="{6E6BC7B9-2A42-4E45-8965-BCD4FCB7B3A6}">
      <dgm:prSet/>
      <dgm:spPr/>
      <dgm:t>
        <a:bodyPr/>
        <a:lstStyle/>
        <a:p>
          <a:endParaRPr lang="ru-RU"/>
        </a:p>
      </dgm:t>
    </dgm:pt>
    <dgm:pt modelId="{50544646-9959-4118-A6AD-F46E4C6D0999}">
      <dgm:prSet phldrT="[Текст]"/>
      <dgm:spPr/>
      <dgm:t>
        <a:bodyPr/>
        <a:lstStyle/>
        <a:p>
          <a:r>
            <a:rPr lang="ru-RU" dirty="0" smtClean="0"/>
            <a:t>Портрет и поступки</a:t>
          </a:r>
          <a:endParaRPr lang="ru-RU" dirty="0"/>
        </a:p>
      </dgm:t>
    </dgm:pt>
    <dgm:pt modelId="{60CA85F2-6DC9-4D90-8F0C-4A0EA96A5973}" type="parTrans" cxnId="{10464251-9478-4860-878E-0AE71F240B18}">
      <dgm:prSet/>
      <dgm:spPr/>
      <dgm:t>
        <a:bodyPr/>
        <a:lstStyle/>
        <a:p>
          <a:endParaRPr lang="ru-RU"/>
        </a:p>
      </dgm:t>
    </dgm:pt>
    <dgm:pt modelId="{71611384-BFF6-4252-8B6C-78FF913B703C}" type="sibTrans" cxnId="{10464251-9478-4860-878E-0AE71F240B18}">
      <dgm:prSet/>
      <dgm:spPr/>
      <dgm:t>
        <a:bodyPr/>
        <a:lstStyle/>
        <a:p>
          <a:endParaRPr lang="ru-RU"/>
        </a:p>
      </dgm:t>
    </dgm:pt>
    <dgm:pt modelId="{621BECA3-4571-4FFF-8B48-E6C230CD1F45}">
      <dgm:prSet phldrT="[Текст]"/>
      <dgm:spPr/>
      <dgm:t>
        <a:bodyPr/>
        <a:lstStyle/>
        <a:p>
          <a:r>
            <a:rPr lang="ru-RU" dirty="0" smtClean="0"/>
            <a:t>Описание каморки </a:t>
          </a:r>
          <a:endParaRPr lang="ru-RU" dirty="0"/>
        </a:p>
      </dgm:t>
    </dgm:pt>
    <dgm:pt modelId="{107343F4-1208-4BE7-A45B-FB03DBAEC81E}" type="parTrans" cxnId="{228DFE32-A92C-4D13-BEB4-6376641199D2}">
      <dgm:prSet/>
      <dgm:spPr/>
      <dgm:t>
        <a:bodyPr/>
        <a:lstStyle/>
        <a:p>
          <a:endParaRPr lang="ru-RU"/>
        </a:p>
      </dgm:t>
    </dgm:pt>
    <dgm:pt modelId="{85B726C0-A976-4919-8A34-14F1FA3621BF}" type="sibTrans" cxnId="{228DFE32-A92C-4D13-BEB4-6376641199D2}">
      <dgm:prSet/>
      <dgm:spPr/>
      <dgm:t>
        <a:bodyPr/>
        <a:lstStyle/>
        <a:p>
          <a:endParaRPr lang="ru-RU"/>
        </a:p>
      </dgm:t>
    </dgm:pt>
    <dgm:pt modelId="{65702B53-C260-4282-8B82-836AA5A7B103}">
      <dgm:prSet phldrT="[Текст]"/>
      <dgm:spPr/>
      <dgm:t>
        <a:bodyPr/>
        <a:lstStyle/>
        <a:p>
          <a:r>
            <a:rPr lang="ru-RU" dirty="0" smtClean="0"/>
            <a:t>Отношение к </a:t>
          </a:r>
          <a:r>
            <a:rPr lang="ru-RU" dirty="0" err="1" smtClean="0"/>
            <a:t>Му-му</a:t>
          </a:r>
          <a:endParaRPr lang="ru-RU" dirty="0"/>
        </a:p>
      </dgm:t>
    </dgm:pt>
    <dgm:pt modelId="{C29AAE05-C795-498A-99E3-6D2FE1609223}" type="parTrans" cxnId="{9590702C-92EE-4D9F-BC04-738BEEA99521}">
      <dgm:prSet/>
      <dgm:spPr/>
      <dgm:t>
        <a:bodyPr/>
        <a:lstStyle/>
        <a:p>
          <a:endParaRPr lang="ru-RU"/>
        </a:p>
      </dgm:t>
    </dgm:pt>
    <dgm:pt modelId="{00EF09BF-FB85-4428-8E15-677C37545AF4}" type="sibTrans" cxnId="{9590702C-92EE-4D9F-BC04-738BEEA99521}">
      <dgm:prSet/>
      <dgm:spPr/>
      <dgm:t>
        <a:bodyPr/>
        <a:lstStyle/>
        <a:p>
          <a:endParaRPr lang="ru-RU"/>
        </a:p>
      </dgm:t>
    </dgm:pt>
    <dgm:pt modelId="{5B15F1B1-766B-4E78-962A-30470526296A}">
      <dgm:prSet/>
      <dgm:spPr/>
      <dgm:t>
        <a:bodyPr/>
        <a:lstStyle/>
        <a:p>
          <a:r>
            <a:rPr lang="ru-RU" dirty="0" smtClean="0"/>
            <a:t>Отношение к Татьяне</a:t>
          </a:r>
          <a:endParaRPr lang="ru-RU" dirty="0"/>
        </a:p>
      </dgm:t>
    </dgm:pt>
    <dgm:pt modelId="{42C22B4B-C10A-4DCA-A964-79B1636A3E8E}" type="parTrans" cxnId="{68D53535-2034-4270-93DB-91BE8CCB189C}">
      <dgm:prSet/>
      <dgm:spPr/>
      <dgm:t>
        <a:bodyPr/>
        <a:lstStyle/>
        <a:p>
          <a:endParaRPr lang="ru-RU"/>
        </a:p>
      </dgm:t>
    </dgm:pt>
    <dgm:pt modelId="{2E849E45-8829-4AAC-B965-F116E0CF3039}" type="sibTrans" cxnId="{68D53535-2034-4270-93DB-91BE8CCB189C}">
      <dgm:prSet/>
      <dgm:spPr/>
      <dgm:t>
        <a:bodyPr/>
        <a:lstStyle/>
        <a:p>
          <a:endParaRPr lang="ru-RU"/>
        </a:p>
      </dgm:t>
    </dgm:pt>
    <dgm:pt modelId="{EBD7C4CD-3630-4851-94D9-2B3F138E15FB}">
      <dgm:prSet/>
      <dgm:spPr/>
      <dgm:t>
        <a:bodyPr/>
        <a:lstStyle/>
        <a:p>
          <a:r>
            <a:rPr lang="ru-RU" dirty="0" smtClean="0"/>
            <a:t>Отношение с дворовыми</a:t>
          </a:r>
          <a:endParaRPr lang="ru-RU" dirty="0"/>
        </a:p>
      </dgm:t>
    </dgm:pt>
    <dgm:pt modelId="{3F19A9E5-1811-4206-A91F-1D1111FE3880}" type="parTrans" cxnId="{4E51744B-77A8-4363-971F-FEAA0507F12E}">
      <dgm:prSet/>
      <dgm:spPr/>
      <dgm:t>
        <a:bodyPr/>
        <a:lstStyle/>
        <a:p>
          <a:endParaRPr lang="ru-RU"/>
        </a:p>
      </dgm:t>
    </dgm:pt>
    <dgm:pt modelId="{65918343-DB80-4ECD-A106-734AC7C94E84}" type="sibTrans" cxnId="{4E51744B-77A8-4363-971F-FEAA0507F12E}">
      <dgm:prSet/>
      <dgm:spPr/>
      <dgm:t>
        <a:bodyPr/>
        <a:lstStyle/>
        <a:p>
          <a:endParaRPr lang="ru-RU"/>
        </a:p>
      </dgm:t>
    </dgm:pt>
    <dgm:pt modelId="{35CA5947-7FFA-471C-9086-B83978284404}">
      <dgm:prSet/>
      <dgm:spPr/>
      <dgm:t>
        <a:bodyPr/>
        <a:lstStyle/>
        <a:p>
          <a:r>
            <a:rPr lang="ru-RU" dirty="0" smtClean="0"/>
            <a:t>Отношение к барыне</a:t>
          </a:r>
          <a:endParaRPr lang="ru-RU" dirty="0"/>
        </a:p>
      </dgm:t>
    </dgm:pt>
    <dgm:pt modelId="{4C0FCDCC-BA54-4113-A3FC-B2B8C5612F75}" type="parTrans" cxnId="{0A106249-A71A-45B2-BD64-C429352693D8}">
      <dgm:prSet/>
      <dgm:spPr/>
      <dgm:t>
        <a:bodyPr/>
        <a:lstStyle/>
        <a:p>
          <a:endParaRPr lang="ru-RU"/>
        </a:p>
      </dgm:t>
    </dgm:pt>
    <dgm:pt modelId="{3E7C3241-EDAD-44B5-9A91-FD266F826E56}" type="sibTrans" cxnId="{0A106249-A71A-45B2-BD64-C429352693D8}">
      <dgm:prSet/>
      <dgm:spPr/>
      <dgm:t>
        <a:bodyPr/>
        <a:lstStyle/>
        <a:p>
          <a:endParaRPr lang="ru-RU"/>
        </a:p>
      </dgm:t>
    </dgm:pt>
    <dgm:pt modelId="{5A374AAE-8C66-48E2-B602-24EB81B48210}" type="pres">
      <dgm:prSet presAssocID="{A6543EC9-1D4D-4C5E-B22E-860E73239379}" presName="cycle" presStyleCnt="0">
        <dgm:presLayoutVars>
          <dgm:chMax val="1"/>
          <dgm:dir/>
          <dgm:animLvl val="ctr"/>
          <dgm:resizeHandles val="exact"/>
        </dgm:presLayoutVars>
      </dgm:prSet>
      <dgm:spPr/>
      <dgm:t>
        <a:bodyPr/>
        <a:lstStyle/>
        <a:p>
          <a:endParaRPr lang="ru-RU"/>
        </a:p>
      </dgm:t>
    </dgm:pt>
    <dgm:pt modelId="{752D4187-2DF7-4891-9608-FE219D09DADB}" type="pres">
      <dgm:prSet presAssocID="{74A995DA-9DC6-4E3C-9366-D0BEE275BA67}" presName="centerShape" presStyleLbl="node0" presStyleIdx="0" presStyleCnt="1"/>
      <dgm:spPr/>
      <dgm:t>
        <a:bodyPr/>
        <a:lstStyle/>
        <a:p>
          <a:endParaRPr lang="ru-RU"/>
        </a:p>
      </dgm:t>
    </dgm:pt>
    <dgm:pt modelId="{7210EECC-1A58-49F8-9371-DDAAB095B7B3}" type="pres">
      <dgm:prSet presAssocID="{60CA85F2-6DC9-4D90-8F0C-4A0EA96A5973}" presName="parTrans" presStyleLbl="bgSibTrans2D1" presStyleIdx="0" presStyleCnt="6" custLinFactNeighborX="1700" custLinFactNeighborY="-1054"/>
      <dgm:spPr/>
      <dgm:t>
        <a:bodyPr/>
        <a:lstStyle/>
        <a:p>
          <a:endParaRPr lang="ru-RU"/>
        </a:p>
      </dgm:t>
    </dgm:pt>
    <dgm:pt modelId="{F6989F46-CF68-42A2-8EA2-0D989C480A35}" type="pres">
      <dgm:prSet presAssocID="{50544646-9959-4118-A6AD-F46E4C6D0999}" presName="node" presStyleLbl="node1" presStyleIdx="0" presStyleCnt="6" custRadScaleRad="97094" custRadScaleInc="-3998">
        <dgm:presLayoutVars>
          <dgm:bulletEnabled val="1"/>
        </dgm:presLayoutVars>
      </dgm:prSet>
      <dgm:spPr/>
      <dgm:t>
        <a:bodyPr/>
        <a:lstStyle/>
        <a:p>
          <a:endParaRPr lang="ru-RU"/>
        </a:p>
      </dgm:t>
    </dgm:pt>
    <dgm:pt modelId="{9A57FC2B-AC8B-4D6C-8102-9DDF61962284}" type="pres">
      <dgm:prSet presAssocID="{107343F4-1208-4BE7-A45B-FB03DBAEC81E}" presName="parTrans" presStyleLbl="bgSibTrans2D1" presStyleIdx="1" presStyleCnt="6"/>
      <dgm:spPr/>
      <dgm:t>
        <a:bodyPr/>
        <a:lstStyle/>
        <a:p>
          <a:endParaRPr lang="ru-RU"/>
        </a:p>
      </dgm:t>
    </dgm:pt>
    <dgm:pt modelId="{2165B42F-D0FA-426A-B1A7-BB299F85DE50}" type="pres">
      <dgm:prSet presAssocID="{621BECA3-4571-4FFF-8B48-E6C230CD1F45}" presName="node" presStyleLbl="node1" presStyleIdx="1" presStyleCnt="6" custRadScaleRad="100475" custRadScaleInc="1236">
        <dgm:presLayoutVars>
          <dgm:bulletEnabled val="1"/>
        </dgm:presLayoutVars>
      </dgm:prSet>
      <dgm:spPr/>
      <dgm:t>
        <a:bodyPr/>
        <a:lstStyle/>
        <a:p>
          <a:endParaRPr lang="ru-RU"/>
        </a:p>
      </dgm:t>
    </dgm:pt>
    <dgm:pt modelId="{4017EFA4-5D85-43D1-A932-A1DCE47B9D38}" type="pres">
      <dgm:prSet presAssocID="{C29AAE05-C795-498A-99E3-6D2FE1609223}" presName="parTrans" presStyleLbl="bgSibTrans2D1" presStyleIdx="2" presStyleCnt="6"/>
      <dgm:spPr/>
      <dgm:t>
        <a:bodyPr/>
        <a:lstStyle/>
        <a:p>
          <a:endParaRPr lang="ru-RU"/>
        </a:p>
      </dgm:t>
    </dgm:pt>
    <dgm:pt modelId="{247B0271-78F0-4F08-95B2-97BC0573F12A}" type="pres">
      <dgm:prSet presAssocID="{65702B53-C260-4282-8B82-836AA5A7B103}" presName="node" presStyleLbl="node1" presStyleIdx="2" presStyleCnt="6">
        <dgm:presLayoutVars>
          <dgm:bulletEnabled val="1"/>
        </dgm:presLayoutVars>
      </dgm:prSet>
      <dgm:spPr/>
      <dgm:t>
        <a:bodyPr/>
        <a:lstStyle/>
        <a:p>
          <a:endParaRPr lang="ru-RU"/>
        </a:p>
      </dgm:t>
    </dgm:pt>
    <dgm:pt modelId="{E3B38247-0117-4A4F-BD27-C406A55D48E2}" type="pres">
      <dgm:prSet presAssocID="{42C22B4B-C10A-4DCA-A964-79B1636A3E8E}" presName="parTrans" presStyleLbl="bgSibTrans2D1" presStyleIdx="3" presStyleCnt="6"/>
      <dgm:spPr/>
      <dgm:t>
        <a:bodyPr/>
        <a:lstStyle/>
        <a:p>
          <a:endParaRPr lang="ru-RU"/>
        </a:p>
      </dgm:t>
    </dgm:pt>
    <dgm:pt modelId="{8E44EACA-B32C-4A97-93EB-B431F278D9F4}" type="pres">
      <dgm:prSet presAssocID="{5B15F1B1-766B-4E78-962A-30470526296A}" presName="node" presStyleLbl="node1" presStyleIdx="3" presStyleCnt="6">
        <dgm:presLayoutVars>
          <dgm:bulletEnabled val="1"/>
        </dgm:presLayoutVars>
      </dgm:prSet>
      <dgm:spPr/>
      <dgm:t>
        <a:bodyPr/>
        <a:lstStyle/>
        <a:p>
          <a:endParaRPr lang="ru-RU"/>
        </a:p>
      </dgm:t>
    </dgm:pt>
    <dgm:pt modelId="{1D8B8450-4CB9-4A57-871E-D6D53A6469A8}" type="pres">
      <dgm:prSet presAssocID="{3F19A9E5-1811-4206-A91F-1D1111FE3880}" presName="parTrans" presStyleLbl="bgSibTrans2D1" presStyleIdx="4" presStyleCnt="6"/>
      <dgm:spPr/>
      <dgm:t>
        <a:bodyPr/>
        <a:lstStyle/>
        <a:p>
          <a:endParaRPr lang="ru-RU"/>
        </a:p>
      </dgm:t>
    </dgm:pt>
    <dgm:pt modelId="{EC7AC4C0-EFC6-49CB-98F4-4EA788FEAE63}" type="pres">
      <dgm:prSet presAssocID="{EBD7C4CD-3630-4851-94D9-2B3F138E15FB}" presName="node" presStyleLbl="node1" presStyleIdx="4" presStyleCnt="6">
        <dgm:presLayoutVars>
          <dgm:bulletEnabled val="1"/>
        </dgm:presLayoutVars>
      </dgm:prSet>
      <dgm:spPr/>
      <dgm:t>
        <a:bodyPr/>
        <a:lstStyle/>
        <a:p>
          <a:endParaRPr lang="ru-RU"/>
        </a:p>
      </dgm:t>
    </dgm:pt>
    <dgm:pt modelId="{EDEA370F-A323-43F9-A4FD-F19AF14755A3}" type="pres">
      <dgm:prSet presAssocID="{4C0FCDCC-BA54-4113-A3FC-B2B8C5612F75}" presName="parTrans" presStyleLbl="bgSibTrans2D1" presStyleIdx="5" presStyleCnt="6"/>
      <dgm:spPr/>
      <dgm:t>
        <a:bodyPr/>
        <a:lstStyle/>
        <a:p>
          <a:endParaRPr lang="ru-RU"/>
        </a:p>
      </dgm:t>
    </dgm:pt>
    <dgm:pt modelId="{45424ED4-4A04-46E1-AF05-00055A7AE74D}" type="pres">
      <dgm:prSet presAssocID="{35CA5947-7FFA-471C-9086-B83978284404}" presName="node" presStyleLbl="node1" presStyleIdx="5" presStyleCnt="6">
        <dgm:presLayoutVars>
          <dgm:bulletEnabled val="1"/>
        </dgm:presLayoutVars>
      </dgm:prSet>
      <dgm:spPr/>
      <dgm:t>
        <a:bodyPr/>
        <a:lstStyle/>
        <a:p>
          <a:endParaRPr lang="ru-RU"/>
        </a:p>
      </dgm:t>
    </dgm:pt>
  </dgm:ptLst>
  <dgm:cxnLst>
    <dgm:cxn modelId="{10464251-9478-4860-878E-0AE71F240B18}" srcId="{74A995DA-9DC6-4E3C-9366-D0BEE275BA67}" destId="{50544646-9959-4118-A6AD-F46E4C6D0999}" srcOrd="0" destOrd="0" parTransId="{60CA85F2-6DC9-4D90-8F0C-4A0EA96A5973}" sibTransId="{71611384-BFF6-4252-8B6C-78FF913B703C}"/>
    <dgm:cxn modelId="{DD03E546-457E-4AF4-AE26-31ADA57B21F4}" type="presOf" srcId="{65702B53-C260-4282-8B82-836AA5A7B103}" destId="{247B0271-78F0-4F08-95B2-97BC0573F12A}" srcOrd="0" destOrd="0" presId="urn:microsoft.com/office/officeart/2005/8/layout/radial4"/>
    <dgm:cxn modelId="{4E51744B-77A8-4363-971F-FEAA0507F12E}" srcId="{74A995DA-9DC6-4E3C-9366-D0BEE275BA67}" destId="{EBD7C4CD-3630-4851-94D9-2B3F138E15FB}" srcOrd="4" destOrd="0" parTransId="{3F19A9E5-1811-4206-A91F-1D1111FE3880}" sibTransId="{65918343-DB80-4ECD-A106-734AC7C94E84}"/>
    <dgm:cxn modelId="{B5682EE7-06F9-423F-B61F-AB3BF0DC6108}" type="presOf" srcId="{3F19A9E5-1811-4206-A91F-1D1111FE3880}" destId="{1D8B8450-4CB9-4A57-871E-D6D53A6469A8}" srcOrd="0" destOrd="0" presId="urn:microsoft.com/office/officeart/2005/8/layout/radial4"/>
    <dgm:cxn modelId="{E43044E7-4302-4308-9B02-D2AFF09BEC5A}" type="presOf" srcId="{4C0FCDCC-BA54-4113-A3FC-B2B8C5612F75}" destId="{EDEA370F-A323-43F9-A4FD-F19AF14755A3}" srcOrd="0" destOrd="0" presId="urn:microsoft.com/office/officeart/2005/8/layout/radial4"/>
    <dgm:cxn modelId="{0E6DED58-07F1-4413-A291-2142EC37A429}" type="presOf" srcId="{60CA85F2-6DC9-4D90-8F0C-4A0EA96A5973}" destId="{7210EECC-1A58-49F8-9371-DDAAB095B7B3}" srcOrd="0" destOrd="0" presId="urn:microsoft.com/office/officeart/2005/8/layout/radial4"/>
    <dgm:cxn modelId="{68D53535-2034-4270-93DB-91BE8CCB189C}" srcId="{74A995DA-9DC6-4E3C-9366-D0BEE275BA67}" destId="{5B15F1B1-766B-4E78-962A-30470526296A}" srcOrd="3" destOrd="0" parTransId="{42C22B4B-C10A-4DCA-A964-79B1636A3E8E}" sibTransId="{2E849E45-8829-4AAC-B965-F116E0CF3039}"/>
    <dgm:cxn modelId="{228DFE32-A92C-4D13-BEB4-6376641199D2}" srcId="{74A995DA-9DC6-4E3C-9366-D0BEE275BA67}" destId="{621BECA3-4571-4FFF-8B48-E6C230CD1F45}" srcOrd="1" destOrd="0" parTransId="{107343F4-1208-4BE7-A45B-FB03DBAEC81E}" sibTransId="{85B726C0-A976-4919-8A34-14F1FA3621BF}"/>
    <dgm:cxn modelId="{A5B27AF9-9625-404B-9489-7C55CAF5112E}" type="presOf" srcId="{50544646-9959-4118-A6AD-F46E4C6D0999}" destId="{F6989F46-CF68-42A2-8EA2-0D989C480A35}" srcOrd="0" destOrd="0" presId="urn:microsoft.com/office/officeart/2005/8/layout/radial4"/>
    <dgm:cxn modelId="{18B76F46-AB0E-4564-888F-904D76589BA3}" type="presOf" srcId="{74A995DA-9DC6-4E3C-9366-D0BEE275BA67}" destId="{752D4187-2DF7-4891-9608-FE219D09DADB}" srcOrd="0" destOrd="0" presId="urn:microsoft.com/office/officeart/2005/8/layout/radial4"/>
    <dgm:cxn modelId="{2E1969A2-0AFF-4AA1-AE05-1ADE98AE8A6C}" type="presOf" srcId="{5B15F1B1-766B-4E78-962A-30470526296A}" destId="{8E44EACA-B32C-4A97-93EB-B431F278D9F4}" srcOrd="0" destOrd="0" presId="urn:microsoft.com/office/officeart/2005/8/layout/radial4"/>
    <dgm:cxn modelId="{58C56D31-BF48-4629-92F8-AC6B2B197AD5}" type="presOf" srcId="{C29AAE05-C795-498A-99E3-6D2FE1609223}" destId="{4017EFA4-5D85-43D1-A932-A1DCE47B9D38}" srcOrd="0" destOrd="0" presId="urn:microsoft.com/office/officeart/2005/8/layout/radial4"/>
    <dgm:cxn modelId="{0A106249-A71A-45B2-BD64-C429352693D8}" srcId="{74A995DA-9DC6-4E3C-9366-D0BEE275BA67}" destId="{35CA5947-7FFA-471C-9086-B83978284404}" srcOrd="5" destOrd="0" parTransId="{4C0FCDCC-BA54-4113-A3FC-B2B8C5612F75}" sibTransId="{3E7C3241-EDAD-44B5-9A91-FD266F826E56}"/>
    <dgm:cxn modelId="{DDCB0B43-6ACC-4B89-BDBF-EEE2392C4B8A}" type="presOf" srcId="{107343F4-1208-4BE7-A45B-FB03DBAEC81E}" destId="{9A57FC2B-AC8B-4D6C-8102-9DDF61962284}" srcOrd="0" destOrd="0" presId="urn:microsoft.com/office/officeart/2005/8/layout/radial4"/>
    <dgm:cxn modelId="{DA63C275-59E7-4019-992B-D33B521F5EF8}" type="presOf" srcId="{42C22B4B-C10A-4DCA-A964-79B1636A3E8E}" destId="{E3B38247-0117-4A4F-BD27-C406A55D48E2}" srcOrd="0" destOrd="0" presId="urn:microsoft.com/office/officeart/2005/8/layout/radial4"/>
    <dgm:cxn modelId="{2122A56F-F7F5-4684-93E4-B866DCF2DA66}" type="presOf" srcId="{A6543EC9-1D4D-4C5E-B22E-860E73239379}" destId="{5A374AAE-8C66-48E2-B602-24EB81B48210}" srcOrd="0" destOrd="0" presId="urn:microsoft.com/office/officeart/2005/8/layout/radial4"/>
    <dgm:cxn modelId="{9590702C-92EE-4D9F-BC04-738BEEA99521}" srcId="{74A995DA-9DC6-4E3C-9366-D0BEE275BA67}" destId="{65702B53-C260-4282-8B82-836AA5A7B103}" srcOrd="2" destOrd="0" parTransId="{C29AAE05-C795-498A-99E3-6D2FE1609223}" sibTransId="{00EF09BF-FB85-4428-8E15-677C37545AF4}"/>
    <dgm:cxn modelId="{AC815892-6166-41C7-90C7-09E4896DEF03}" type="presOf" srcId="{621BECA3-4571-4FFF-8B48-E6C230CD1F45}" destId="{2165B42F-D0FA-426A-B1A7-BB299F85DE50}" srcOrd="0" destOrd="0" presId="urn:microsoft.com/office/officeart/2005/8/layout/radial4"/>
    <dgm:cxn modelId="{C0B36571-6EA9-4CFF-A0B2-5031832B9EF1}" type="presOf" srcId="{35CA5947-7FFA-471C-9086-B83978284404}" destId="{45424ED4-4A04-46E1-AF05-00055A7AE74D}" srcOrd="0" destOrd="0" presId="urn:microsoft.com/office/officeart/2005/8/layout/radial4"/>
    <dgm:cxn modelId="{6E6BC7B9-2A42-4E45-8965-BCD4FCB7B3A6}" srcId="{A6543EC9-1D4D-4C5E-B22E-860E73239379}" destId="{74A995DA-9DC6-4E3C-9366-D0BEE275BA67}" srcOrd="0" destOrd="0" parTransId="{435ABE84-4AE5-45E3-8D56-544DB59DD246}" sibTransId="{F8CC2185-AB88-4FB6-97B9-E05777774F96}"/>
    <dgm:cxn modelId="{1EA4A92A-0EA1-43CB-B1BB-4716212605DA}" type="presOf" srcId="{EBD7C4CD-3630-4851-94D9-2B3F138E15FB}" destId="{EC7AC4C0-EFC6-49CB-98F4-4EA788FEAE63}" srcOrd="0" destOrd="0" presId="urn:microsoft.com/office/officeart/2005/8/layout/radial4"/>
    <dgm:cxn modelId="{89C8A3B1-27A7-4CD0-8162-A5F7F025FADA}" type="presParOf" srcId="{5A374AAE-8C66-48E2-B602-24EB81B48210}" destId="{752D4187-2DF7-4891-9608-FE219D09DADB}" srcOrd="0" destOrd="0" presId="urn:microsoft.com/office/officeart/2005/8/layout/radial4"/>
    <dgm:cxn modelId="{EA1BBF24-BD40-4924-9CAE-38C532518F33}" type="presParOf" srcId="{5A374AAE-8C66-48E2-B602-24EB81B48210}" destId="{7210EECC-1A58-49F8-9371-DDAAB095B7B3}" srcOrd="1" destOrd="0" presId="urn:microsoft.com/office/officeart/2005/8/layout/radial4"/>
    <dgm:cxn modelId="{B050EE5F-E36B-4344-BE2E-9B39CED1BA10}" type="presParOf" srcId="{5A374AAE-8C66-48E2-B602-24EB81B48210}" destId="{F6989F46-CF68-42A2-8EA2-0D989C480A35}" srcOrd="2" destOrd="0" presId="urn:microsoft.com/office/officeart/2005/8/layout/radial4"/>
    <dgm:cxn modelId="{26CA381C-BCD0-4660-B3C6-7E34D754E09A}" type="presParOf" srcId="{5A374AAE-8C66-48E2-B602-24EB81B48210}" destId="{9A57FC2B-AC8B-4D6C-8102-9DDF61962284}" srcOrd="3" destOrd="0" presId="urn:microsoft.com/office/officeart/2005/8/layout/radial4"/>
    <dgm:cxn modelId="{784A48FD-C2D4-49E9-98D7-666251993B6C}" type="presParOf" srcId="{5A374AAE-8C66-48E2-B602-24EB81B48210}" destId="{2165B42F-D0FA-426A-B1A7-BB299F85DE50}" srcOrd="4" destOrd="0" presId="urn:microsoft.com/office/officeart/2005/8/layout/radial4"/>
    <dgm:cxn modelId="{DD3B1B12-18FF-433B-9D56-47505C13F14E}" type="presParOf" srcId="{5A374AAE-8C66-48E2-B602-24EB81B48210}" destId="{4017EFA4-5D85-43D1-A932-A1DCE47B9D38}" srcOrd="5" destOrd="0" presId="urn:microsoft.com/office/officeart/2005/8/layout/radial4"/>
    <dgm:cxn modelId="{13EE398C-FD19-4FDB-ADBC-EFB34952DB5E}" type="presParOf" srcId="{5A374AAE-8C66-48E2-B602-24EB81B48210}" destId="{247B0271-78F0-4F08-95B2-97BC0573F12A}" srcOrd="6" destOrd="0" presId="urn:microsoft.com/office/officeart/2005/8/layout/radial4"/>
    <dgm:cxn modelId="{A1DAA2E4-1E33-459F-AAAA-ED68DDEB6C22}" type="presParOf" srcId="{5A374AAE-8C66-48E2-B602-24EB81B48210}" destId="{E3B38247-0117-4A4F-BD27-C406A55D48E2}" srcOrd="7" destOrd="0" presId="urn:microsoft.com/office/officeart/2005/8/layout/radial4"/>
    <dgm:cxn modelId="{6E7A46B2-E291-4E87-BCA6-73D4F2B63587}" type="presParOf" srcId="{5A374AAE-8C66-48E2-B602-24EB81B48210}" destId="{8E44EACA-B32C-4A97-93EB-B431F278D9F4}" srcOrd="8" destOrd="0" presId="urn:microsoft.com/office/officeart/2005/8/layout/radial4"/>
    <dgm:cxn modelId="{3B18612F-C35E-43C9-A434-3822ACC338A9}" type="presParOf" srcId="{5A374AAE-8C66-48E2-B602-24EB81B48210}" destId="{1D8B8450-4CB9-4A57-871E-D6D53A6469A8}" srcOrd="9" destOrd="0" presId="urn:microsoft.com/office/officeart/2005/8/layout/radial4"/>
    <dgm:cxn modelId="{8E4EEC91-82D0-477B-89A3-0EFFED43CC32}" type="presParOf" srcId="{5A374AAE-8C66-48E2-B602-24EB81B48210}" destId="{EC7AC4C0-EFC6-49CB-98F4-4EA788FEAE63}" srcOrd="10" destOrd="0" presId="urn:microsoft.com/office/officeart/2005/8/layout/radial4"/>
    <dgm:cxn modelId="{7B31C5F3-1EE0-4AD7-96D6-301006A801AD}" type="presParOf" srcId="{5A374AAE-8C66-48E2-B602-24EB81B48210}" destId="{EDEA370F-A323-43F9-A4FD-F19AF14755A3}" srcOrd="11" destOrd="0" presId="urn:microsoft.com/office/officeart/2005/8/layout/radial4"/>
    <dgm:cxn modelId="{C4A9C257-25F7-4E6E-9936-7BC7CB67E043}" type="presParOf" srcId="{5A374AAE-8C66-48E2-B602-24EB81B48210}" destId="{45424ED4-4A04-46E1-AF05-00055A7AE74D}" srcOrd="12"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2D4187-2DF7-4891-9608-FE219D09DADB}">
      <dsp:nvSpPr>
        <dsp:cNvPr id="0" name=""/>
        <dsp:cNvSpPr/>
      </dsp:nvSpPr>
      <dsp:spPr>
        <a:xfrm>
          <a:off x="2820510" y="2342682"/>
          <a:ext cx="1919818" cy="19198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ru-RU" sz="2600" kern="1200" dirty="0" smtClean="0"/>
            <a:t>Герасим</a:t>
          </a:r>
          <a:endParaRPr lang="ru-RU" sz="2600" kern="1200" dirty="0"/>
        </a:p>
      </dsp:txBody>
      <dsp:txXfrm>
        <a:off x="2820510" y="2342682"/>
        <a:ext cx="1919818" cy="1919818"/>
      </dsp:txXfrm>
    </dsp:sp>
    <dsp:sp modelId="{7210EECC-1A58-49F8-9371-DDAAB095B7B3}">
      <dsp:nvSpPr>
        <dsp:cNvPr id="0" name=""/>
        <dsp:cNvSpPr/>
      </dsp:nvSpPr>
      <dsp:spPr>
        <a:xfrm rot="10728036">
          <a:off x="989677" y="3063893"/>
          <a:ext cx="1758794"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89F46-CF68-42A2-8EA2-0D989C480A35}">
      <dsp:nvSpPr>
        <dsp:cNvPr id="0" name=""/>
        <dsp:cNvSpPr/>
      </dsp:nvSpPr>
      <dsp:spPr>
        <a:xfrm>
          <a:off x="288034" y="2824093"/>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Портрет и поступки</a:t>
          </a:r>
          <a:endParaRPr lang="ru-RU" sz="1700" kern="1200" dirty="0"/>
        </a:p>
      </dsp:txBody>
      <dsp:txXfrm>
        <a:off x="288034" y="2824093"/>
        <a:ext cx="1343872" cy="1075098"/>
      </dsp:txXfrm>
    </dsp:sp>
    <dsp:sp modelId="{9A57FC2B-AC8B-4D6C-8102-9DDF61962284}">
      <dsp:nvSpPr>
        <dsp:cNvPr id="0" name=""/>
        <dsp:cNvSpPr/>
      </dsp:nvSpPr>
      <dsp:spPr>
        <a:xfrm rot="12982248">
          <a:off x="1249456" y="1846861"/>
          <a:ext cx="1851626"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65B42F-D0FA-426A-B1A7-BB299F85DE50}">
      <dsp:nvSpPr>
        <dsp:cNvPr id="0" name=""/>
        <dsp:cNvSpPr/>
      </dsp:nvSpPr>
      <dsp:spPr>
        <a:xfrm>
          <a:off x="757872" y="1033871"/>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Описание каморки </a:t>
          </a:r>
          <a:endParaRPr lang="ru-RU" sz="1700" kern="1200" dirty="0"/>
        </a:p>
      </dsp:txBody>
      <dsp:txXfrm>
        <a:off x="757872" y="1033871"/>
        <a:ext cx="1343872" cy="1075098"/>
      </dsp:txXfrm>
    </dsp:sp>
    <dsp:sp modelId="{4017EFA4-5D85-43D1-A932-A1DCE47B9D38}">
      <dsp:nvSpPr>
        <dsp:cNvPr id="0" name=""/>
        <dsp:cNvSpPr/>
      </dsp:nvSpPr>
      <dsp:spPr>
        <a:xfrm rot="15120000">
          <a:off x="2247355" y="1140020"/>
          <a:ext cx="1838584"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7B0271-78F0-4F08-95B2-97BC0573F12A}">
      <dsp:nvSpPr>
        <dsp:cNvPr id="0" name=""/>
        <dsp:cNvSpPr/>
      </dsp:nvSpPr>
      <dsp:spPr>
        <a:xfrm>
          <a:off x="2210634" y="1746"/>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Отношение к </a:t>
          </a:r>
          <a:r>
            <a:rPr lang="ru-RU" sz="1700" kern="1200" dirty="0" err="1" smtClean="0"/>
            <a:t>Му-му</a:t>
          </a:r>
          <a:endParaRPr lang="ru-RU" sz="1700" kern="1200" dirty="0"/>
        </a:p>
      </dsp:txBody>
      <dsp:txXfrm>
        <a:off x="2210634" y="1746"/>
        <a:ext cx="1343872" cy="1075098"/>
      </dsp:txXfrm>
    </dsp:sp>
    <dsp:sp modelId="{E3B38247-0117-4A4F-BD27-C406A55D48E2}">
      <dsp:nvSpPr>
        <dsp:cNvPr id="0" name=""/>
        <dsp:cNvSpPr/>
      </dsp:nvSpPr>
      <dsp:spPr>
        <a:xfrm rot="17280000">
          <a:off x="3474900" y="1140020"/>
          <a:ext cx="1838584"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44EACA-B32C-4A97-93EB-B431F278D9F4}">
      <dsp:nvSpPr>
        <dsp:cNvPr id="0" name=""/>
        <dsp:cNvSpPr/>
      </dsp:nvSpPr>
      <dsp:spPr>
        <a:xfrm>
          <a:off x="4006332" y="1746"/>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Отношение к Татьяне</a:t>
          </a:r>
          <a:endParaRPr lang="ru-RU" sz="1700" kern="1200" dirty="0"/>
        </a:p>
      </dsp:txBody>
      <dsp:txXfrm>
        <a:off x="4006332" y="1746"/>
        <a:ext cx="1343872" cy="1075098"/>
      </dsp:txXfrm>
    </dsp:sp>
    <dsp:sp modelId="{1D8B8450-4CB9-4A57-871E-D6D53A6469A8}">
      <dsp:nvSpPr>
        <dsp:cNvPr id="0" name=""/>
        <dsp:cNvSpPr/>
      </dsp:nvSpPr>
      <dsp:spPr>
        <a:xfrm rot="19440000">
          <a:off x="4468004" y="1861553"/>
          <a:ext cx="1838584"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7AC4C0-EFC6-49CB-98F4-4EA788FEAE63}">
      <dsp:nvSpPr>
        <dsp:cNvPr id="0" name=""/>
        <dsp:cNvSpPr/>
      </dsp:nvSpPr>
      <dsp:spPr>
        <a:xfrm>
          <a:off x="5459083" y="1057231"/>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Отношение с дворовыми</a:t>
          </a:r>
          <a:endParaRPr lang="ru-RU" sz="1700" kern="1200" dirty="0"/>
        </a:p>
      </dsp:txBody>
      <dsp:txXfrm>
        <a:off x="5459083" y="1057231"/>
        <a:ext cx="1343872" cy="1075098"/>
      </dsp:txXfrm>
    </dsp:sp>
    <dsp:sp modelId="{EDEA370F-A323-43F9-A4FD-F19AF14755A3}">
      <dsp:nvSpPr>
        <dsp:cNvPr id="0" name=""/>
        <dsp:cNvSpPr/>
      </dsp:nvSpPr>
      <dsp:spPr>
        <a:xfrm>
          <a:off x="4847336" y="3029017"/>
          <a:ext cx="1838584" cy="5471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424ED4-4A04-46E1-AF05-00055A7AE74D}">
      <dsp:nvSpPr>
        <dsp:cNvPr id="0" name=""/>
        <dsp:cNvSpPr/>
      </dsp:nvSpPr>
      <dsp:spPr>
        <a:xfrm>
          <a:off x="6013984" y="2765042"/>
          <a:ext cx="1343872" cy="10750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ru-RU" sz="1700" kern="1200" dirty="0" smtClean="0"/>
            <a:t>Отношение к барыне</a:t>
          </a:r>
          <a:endParaRPr lang="ru-RU" sz="1700" kern="1200" dirty="0"/>
        </a:p>
      </dsp:txBody>
      <dsp:txXfrm>
        <a:off x="6013984" y="2765042"/>
        <a:ext cx="1343872" cy="107509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pitchFamily="18" charset="0"/>
              </a:defRPr>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imes New Roman" pitchFamily="18" charset="0"/>
              </a:defRPr>
            </a:lvl1pPr>
          </a:lstStyle>
          <a:p>
            <a:fld id="{0CF193D5-FB1F-424B-9A55-22337F90898E}" type="datetimeFigureOut">
              <a:rPr lang="ru-RU" smtClean="0"/>
              <a:pPr/>
              <a:t>24.02.2017</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New Roman" pitchFamily="18" charset="0"/>
              </a:defRPr>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imes New Roman" pitchFamily="18" charset="0"/>
              </a:defRPr>
            </a:lvl1pPr>
          </a:lstStyle>
          <a:p>
            <a:fld id="{24A3B1EA-BA2A-4BD7-B2CF-2CA68D03CDBA}"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4A3B1EA-BA2A-4BD7-B2CF-2CA68D03CDBA}" type="slidenum">
              <a:rPr lang="ru-RU" smtClean="0"/>
              <a:pPr/>
              <a:t>9</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4A3B1EA-BA2A-4BD7-B2CF-2CA68D03CDBA}" type="slidenum">
              <a:rPr lang="ru-RU" smtClean="0"/>
              <a:pPr/>
              <a:t>10</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4A3B1EA-BA2A-4BD7-B2CF-2CA68D03CDBA}" type="slidenum">
              <a:rPr lang="ru-RU" smtClean="0"/>
              <a:pPr/>
              <a:t>25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4A3B1EA-BA2A-4BD7-B2CF-2CA68D03CDBA}" type="slidenum">
              <a:rPr lang="ru-RU" smtClean="0"/>
              <a:pPr/>
              <a:t>32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ru-RU" dirty="0">
                <a:latin typeface="Times New Roman" pitchFamily="18" charset="0"/>
              </a:endParaRPr>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ru-RU" dirty="0">
                <a:latin typeface="Times New Roman" pitchFamily="18" charset="0"/>
              </a:endParaRPr>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ru-RU" dirty="0">
                <a:latin typeface="Times New Roman" pitchFamily="18" charset="0"/>
              </a:endParaRPr>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ru-RU" dirty="0">
                <a:latin typeface="Times New Roman" pitchFamily="18" charset="0"/>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ru-RU" dirty="0">
                <a:latin typeface="Times New Roman" pitchFamily="18" charset="0"/>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ru-RU" dirty="0">
                <a:latin typeface="Times New Roman" pitchFamily="18" charset="0"/>
              </a:endParaRPr>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ru-RU" dirty="0">
                <a:latin typeface="Times New Roman" pitchFamily="18" charset="0"/>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ru-RU" dirty="0">
                <a:latin typeface="Times New Roman" pitchFamily="18" charset="0"/>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ru-RU" dirty="0">
                <a:latin typeface="Times New Roman" pitchFamily="18" charset="0"/>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ru-RU" dirty="0">
                  <a:latin typeface="Times New Roman" pitchFamily="18" charset="0"/>
                </a:endParaRPr>
              </a:p>
            </p:txBody>
          </p:sp>
        </p:grpSp>
      </p:grpSp>
      <p:sp>
        <p:nvSpPr>
          <p:cNvPr id="29738" name="Rectangle 42"/>
          <p:cNvSpPr>
            <a:spLocks noGrp="1" noChangeArrowheads="1"/>
          </p:cNvSpPr>
          <p:nvPr>
            <p:ph type="ctrTitle" sz="quarter"/>
          </p:nvPr>
        </p:nvSpPr>
        <p:spPr>
          <a:xfrm>
            <a:off x="457200" y="1600200"/>
            <a:ext cx="8229600" cy="1828800"/>
          </a:xfrm>
        </p:spPr>
        <p:txBody>
          <a:bodyPr/>
          <a:lstStyle>
            <a:lvl1pPr>
              <a:defRPr sz="4800"/>
            </a:lvl1pPr>
          </a:lstStyle>
          <a:p>
            <a:r>
              <a:rPr lang="ru-RU"/>
              <a:t>Образец заголовка</a:t>
            </a:r>
          </a:p>
        </p:txBody>
      </p:sp>
      <p:sp>
        <p:nvSpPr>
          <p:cNvPr id="2973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ru-RU"/>
              <a:t>Образец подзаголовка</a:t>
            </a:r>
          </a:p>
        </p:txBody>
      </p:sp>
      <p:sp>
        <p:nvSpPr>
          <p:cNvPr id="44" name="Rectangle 44"/>
          <p:cNvSpPr>
            <a:spLocks noGrp="1" noChangeArrowheads="1"/>
          </p:cNvSpPr>
          <p:nvPr>
            <p:ph type="dt" sz="quarter" idx="10"/>
          </p:nvPr>
        </p:nvSpPr>
        <p:spPr/>
        <p:txBody>
          <a:bodyPr/>
          <a:lstStyle>
            <a:lvl1pPr>
              <a:defRPr/>
            </a:lvl1pPr>
          </a:lstStyle>
          <a:p>
            <a:pPr>
              <a:defRPr/>
            </a:pPr>
            <a:endParaRPr lang="ru-RU"/>
          </a:p>
        </p:txBody>
      </p:sp>
      <p:sp>
        <p:nvSpPr>
          <p:cNvPr id="45" name="Rectangle 45"/>
          <p:cNvSpPr>
            <a:spLocks noGrp="1" noChangeArrowheads="1"/>
          </p:cNvSpPr>
          <p:nvPr>
            <p:ph type="ftr" sz="quarter" idx="11"/>
          </p:nvPr>
        </p:nvSpPr>
        <p:spPr/>
        <p:txBody>
          <a:bodyPr/>
          <a:lstStyle>
            <a:lvl1pPr>
              <a:defRPr/>
            </a:lvl1pPr>
          </a:lstStyle>
          <a:p>
            <a:pPr>
              <a:defRPr/>
            </a:pPr>
            <a:endParaRPr lang="ru-RU"/>
          </a:p>
        </p:txBody>
      </p:sp>
      <p:sp>
        <p:nvSpPr>
          <p:cNvPr id="46" name="Rectangle 46"/>
          <p:cNvSpPr>
            <a:spLocks noGrp="1" noChangeArrowheads="1"/>
          </p:cNvSpPr>
          <p:nvPr>
            <p:ph type="sldNum" sz="quarter" idx="12"/>
          </p:nvPr>
        </p:nvSpPr>
        <p:spPr/>
        <p:txBody>
          <a:bodyPr/>
          <a:lstStyle>
            <a:lvl1pPr>
              <a:defRPr/>
            </a:lvl1pPr>
          </a:lstStyle>
          <a:p>
            <a:pPr>
              <a:defRPr/>
            </a:pPr>
            <a:fld id="{A4F085BC-24E1-44E6-8137-F93D2931FF0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4"/>
          <p:cNvSpPr>
            <a:spLocks noGrp="1" noChangeArrowheads="1"/>
          </p:cNvSpPr>
          <p:nvPr>
            <p:ph type="dt" sz="half" idx="10"/>
          </p:nvPr>
        </p:nvSpPr>
        <p:spPr>
          <a:ln/>
        </p:spPr>
        <p:txBody>
          <a:bodyPr/>
          <a:lstStyle>
            <a:lvl1pPr>
              <a:defRPr/>
            </a:lvl1pPr>
          </a:lstStyle>
          <a:p>
            <a:pPr>
              <a:defRPr/>
            </a:pPr>
            <a:endParaRPr lang="ru-RU"/>
          </a:p>
        </p:txBody>
      </p:sp>
      <p:sp>
        <p:nvSpPr>
          <p:cNvPr id="5" name="Rectangle 45"/>
          <p:cNvSpPr>
            <a:spLocks noGrp="1" noChangeArrowheads="1"/>
          </p:cNvSpPr>
          <p:nvPr>
            <p:ph type="ftr" sz="quarter" idx="11"/>
          </p:nvPr>
        </p:nvSpPr>
        <p:spPr>
          <a:ln/>
        </p:spPr>
        <p:txBody>
          <a:bodyPr/>
          <a:lstStyle>
            <a:lvl1pPr>
              <a:defRPr/>
            </a:lvl1pPr>
          </a:lstStyle>
          <a:p>
            <a:pPr>
              <a:defRPr/>
            </a:pPr>
            <a:endParaRPr lang="ru-RU"/>
          </a:p>
        </p:txBody>
      </p:sp>
      <p:sp>
        <p:nvSpPr>
          <p:cNvPr id="6" name="Rectangle 46"/>
          <p:cNvSpPr>
            <a:spLocks noGrp="1" noChangeArrowheads="1"/>
          </p:cNvSpPr>
          <p:nvPr>
            <p:ph type="sldNum" sz="quarter" idx="12"/>
          </p:nvPr>
        </p:nvSpPr>
        <p:spPr>
          <a:ln/>
        </p:spPr>
        <p:txBody>
          <a:bodyPr/>
          <a:lstStyle>
            <a:lvl1pPr>
              <a:defRPr/>
            </a:lvl1pPr>
          </a:lstStyle>
          <a:p>
            <a:pPr>
              <a:defRPr/>
            </a:pPr>
            <a:fld id="{1D58B061-2FEA-479D-B132-13E29C69E58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4"/>
          <p:cNvSpPr>
            <a:spLocks noGrp="1" noChangeArrowheads="1"/>
          </p:cNvSpPr>
          <p:nvPr>
            <p:ph type="dt" sz="half" idx="10"/>
          </p:nvPr>
        </p:nvSpPr>
        <p:spPr>
          <a:ln/>
        </p:spPr>
        <p:txBody>
          <a:bodyPr/>
          <a:lstStyle>
            <a:lvl1pPr>
              <a:defRPr/>
            </a:lvl1pPr>
          </a:lstStyle>
          <a:p>
            <a:pPr>
              <a:defRPr/>
            </a:pPr>
            <a:endParaRPr lang="ru-RU"/>
          </a:p>
        </p:txBody>
      </p:sp>
      <p:sp>
        <p:nvSpPr>
          <p:cNvPr id="5" name="Rectangle 45"/>
          <p:cNvSpPr>
            <a:spLocks noGrp="1" noChangeArrowheads="1"/>
          </p:cNvSpPr>
          <p:nvPr>
            <p:ph type="ftr" sz="quarter" idx="11"/>
          </p:nvPr>
        </p:nvSpPr>
        <p:spPr>
          <a:ln/>
        </p:spPr>
        <p:txBody>
          <a:bodyPr/>
          <a:lstStyle>
            <a:lvl1pPr>
              <a:defRPr/>
            </a:lvl1pPr>
          </a:lstStyle>
          <a:p>
            <a:pPr>
              <a:defRPr/>
            </a:pPr>
            <a:endParaRPr lang="ru-RU"/>
          </a:p>
        </p:txBody>
      </p:sp>
      <p:sp>
        <p:nvSpPr>
          <p:cNvPr id="6" name="Rectangle 46"/>
          <p:cNvSpPr>
            <a:spLocks noGrp="1" noChangeArrowheads="1"/>
          </p:cNvSpPr>
          <p:nvPr>
            <p:ph type="sldNum" sz="quarter" idx="12"/>
          </p:nvPr>
        </p:nvSpPr>
        <p:spPr>
          <a:ln/>
        </p:spPr>
        <p:txBody>
          <a:bodyPr/>
          <a:lstStyle>
            <a:lvl1pPr>
              <a:defRPr/>
            </a:lvl1pPr>
          </a:lstStyle>
          <a:p>
            <a:pPr>
              <a:defRPr/>
            </a:pPr>
            <a:fld id="{CF38C0D1-3515-441E-A4FA-C27DB0DCBBF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4"/>
          <p:cNvSpPr>
            <a:spLocks noGrp="1" noChangeArrowheads="1"/>
          </p:cNvSpPr>
          <p:nvPr>
            <p:ph type="dt" sz="half" idx="10"/>
          </p:nvPr>
        </p:nvSpPr>
        <p:spPr>
          <a:ln/>
        </p:spPr>
        <p:txBody>
          <a:bodyPr/>
          <a:lstStyle>
            <a:lvl1pPr>
              <a:defRPr/>
            </a:lvl1pPr>
          </a:lstStyle>
          <a:p>
            <a:pPr>
              <a:defRPr/>
            </a:pPr>
            <a:endParaRPr lang="ru-RU"/>
          </a:p>
        </p:txBody>
      </p:sp>
      <p:sp>
        <p:nvSpPr>
          <p:cNvPr id="6" name="Rectangle 45"/>
          <p:cNvSpPr>
            <a:spLocks noGrp="1" noChangeArrowheads="1"/>
          </p:cNvSpPr>
          <p:nvPr>
            <p:ph type="ftr" sz="quarter" idx="11"/>
          </p:nvPr>
        </p:nvSpPr>
        <p:spPr>
          <a:ln/>
        </p:spPr>
        <p:txBody>
          <a:bodyPr/>
          <a:lstStyle>
            <a:lvl1pPr>
              <a:defRPr/>
            </a:lvl1pPr>
          </a:lstStyle>
          <a:p>
            <a:pPr>
              <a:defRPr/>
            </a:pPr>
            <a:endParaRPr lang="ru-RU"/>
          </a:p>
        </p:txBody>
      </p:sp>
      <p:sp>
        <p:nvSpPr>
          <p:cNvPr id="7" name="Rectangle 46"/>
          <p:cNvSpPr>
            <a:spLocks noGrp="1" noChangeArrowheads="1"/>
          </p:cNvSpPr>
          <p:nvPr>
            <p:ph type="sldNum" sz="quarter" idx="12"/>
          </p:nvPr>
        </p:nvSpPr>
        <p:spPr>
          <a:ln/>
        </p:spPr>
        <p:txBody>
          <a:bodyPr/>
          <a:lstStyle>
            <a:lvl1pPr>
              <a:defRPr/>
            </a:lvl1pPr>
          </a:lstStyle>
          <a:p>
            <a:pPr>
              <a:defRPr/>
            </a:pPr>
            <a:fld id="{2847D7C9-3982-4485-B679-85955B8F7C72}"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4"/>
          <p:cNvSpPr>
            <a:spLocks noGrp="1" noChangeArrowheads="1"/>
          </p:cNvSpPr>
          <p:nvPr>
            <p:ph type="dt" sz="half" idx="10"/>
          </p:nvPr>
        </p:nvSpPr>
        <p:spPr>
          <a:ln/>
        </p:spPr>
        <p:txBody>
          <a:bodyPr/>
          <a:lstStyle>
            <a:lvl1pPr>
              <a:defRPr/>
            </a:lvl1pPr>
          </a:lstStyle>
          <a:p>
            <a:pPr>
              <a:defRPr/>
            </a:pPr>
            <a:endParaRPr lang="ru-RU"/>
          </a:p>
        </p:txBody>
      </p:sp>
      <p:sp>
        <p:nvSpPr>
          <p:cNvPr id="8" name="Rectangle 45"/>
          <p:cNvSpPr>
            <a:spLocks noGrp="1" noChangeArrowheads="1"/>
          </p:cNvSpPr>
          <p:nvPr>
            <p:ph type="ftr" sz="quarter" idx="11"/>
          </p:nvPr>
        </p:nvSpPr>
        <p:spPr>
          <a:ln/>
        </p:spPr>
        <p:txBody>
          <a:bodyPr/>
          <a:lstStyle>
            <a:lvl1pPr>
              <a:defRPr/>
            </a:lvl1pPr>
          </a:lstStyle>
          <a:p>
            <a:pPr>
              <a:defRPr/>
            </a:pPr>
            <a:endParaRPr lang="ru-RU"/>
          </a:p>
        </p:txBody>
      </p:sp>
      <p:sp>
        <p:nvSpPr>
          <p:cNvPr id="9" name="Rectangle 46"/>
          <p:cNvSpPr>
            <a:spLocks noGrp="1" noChangeArrowheads="1"/>
          </p:cNvSpPr>
          <p:nvPr>
            <p:ph type="sldNum" sz="quarter" idx="12"/>
          </p:nvPr>
        </p:nvSpPr>
        <p:spPr>
          <a:ln/>
        </p:spPr>
        <p:txBody>
          <a:bodyPr/>
          <a:lstStyle>
            <a:lvl1pPr>
              <a:defRPr/>
            </a:lvl1pPr>
          </a:lstStyle>
          <a:p>
            <a:pPr>
              <a:defRPr/>
            </a:pPr>
            <a:fld id="{21D8A888-1045-46D4-BF13-42F42C2FBB4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4"/>
          <p:cNvSpPr>
            <a:spLocks noGrp="1" noChangeArrowheads="1"/>
          </p:cNvSpPr>
          <p:nvPr>
            <p:ph type="dt" sz="half" idx="10"/>
          </p:nvPr>
        </p:nvSpPr>
        <p:spPr>
          <a:ln/>
        </p:spPr>
        <p:txBody>
          <a:bodyPr/>
          <a:lstStyle>
            <a:lvl1pPr>
              <a:defRPr/>
            </a:lvl1pPr>
          </a:lstStyle>
          <a:p>
            <a:pPr>
              <a:defRPr/>
            </a:pPr>
            <a:endParaRPr lang="ru-RU"/>
          </a:p>
        </p:txBody>
      </p:sp>
      <p:sp>
        <p:nvSpPr>
          <p:cNvPr id="4" name="Rectangle 45"/>
          <p:cNvSpPr>
            <a:spLocks noGrp="1" noChangeArrowheads="1"/>
          </p:cNvSpPr>
          <p:nvPr>
            <p:ph type="ftr" sz="quarter" idx="11"/>
          </p:nvPr>
        </p:nvSpPr>
        <p:spPr>
          <a:ln/>
        </p:spPr>
        <p:txBody>
          <a:bodyPr/>
          <a:lstStyle>
            <a:lvl1pPr>
              <a:defRPr/>
            </a:lvl1pPr>
          </a:lstStyle>
          <a:p>
            <a:pPr>
              <a:defRPr/>
            </a:pPr>
            <a:endParaRPr lang="ru-RU"/>
          </a:p>
        </p:txBody>
      </p:sp>
      <p:sp>
        <p:nvSpPr>
          <p:cNvPr id="5" name="Rectangle 46"/>
          <p:cNvSpPr>
            <a:spLocks noGrp="1" noChangeArrowheads="1"/>
          </p:cNvSpPr>
          <p:nvPr>
            <p:ph type="sldNum" sz="quarter" idx="12"/>
          </p:nvPr>
        </p:nvSpPr>
        <p:spPr>
          <a:ln/>
        </p:spPr>
        <p:txBody>
          <a:bodyPr/>
          <a:lstStyle>
            <a:lvl1pPr>
              <a:defRPr/>
            </a:lvl1pPr>
          </a:lstStyle>
          <a:p>
            <a:pPr>
              <a:defRPr/>
            </a:pPr>
            <a:fld id="{806ECC34-A636-42F6-8854-F6C1656E359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ru-RU"/>
          </a:p>
        </p:txBody>
      </p:sp>
      <p:sp>
        <p:nvSpPr>
          <p:cNvPr id="3" name="Rectangle 45"/>
          <p:cNvSpPr>
            <a:spLocks noGrp="1" noChangeArrowheads="1"/>
          </p:cNvSpPr>
          <p:nvPr>
            <p:ph type="ftr" sz="quarter" idx="11"/>
          </p:nvPr>
        </p:nvSpPr>
        <p:spPr>
          <a:ln/>
        </p:spPr>
        <p:txBody>
          <a:bodyPr/>
          <a:lstStyle>
            <a:lvl1pPr>
              <a:defRPr/>
            </a:lvl1pPr>
          </a:lstStyle>
          <a:p>
            <a:pPr>
              <a:defRPr/>
            </a:pPr>
            <a:endParaRPr lang="ru-RU"/>
          </a:p>
        </p:txBody>
      </p:sp>
      <p:sp>
        <p:nvSpPr>
          <p:cNvPr id="4" name="Rectangle 46"/>
          <p:cNvSpPr>
            <a:spLocks noGrp="1" noChangeArrowheads="1"/>
          </p:cNvSpPr>
          <p:nvPr>
            <p:ph type="sldNum" sz="quarter" idx="12"/>
          </p:nvPr>
        </p:nvSpPr>
        <p:spPr>
          <a:ln/>
        </p:spPr>
        <p:txBody>
          <a:bodyPr/>
          <a:lstStyle>
            <a:lvl1pPr>
              <a:defRPr/>
            </a:lvl1pPr>
          </a:lstStyle>
          <a:p>
            <a:pPr>
              <a:defRPr/>
            </a:pPr>
            <a:fld id="{79D24D4F-6415-4F23-B283-A1CD114D18F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4"/>
          <p:cNvSpPr>
            <a:spLocks noGrp="1" noChangeArrowheads="1"/>
          </p:cNvSpPr>
          <p:nvPr>
            <p:ph type="dt" sz="half" idx="10"/>
          </p:nvPr>
        </p:nvSpPr>
        <p:spPr>
          <a:ln/>
        </p:spPr>
        <p:txBody>
          <a:bodyPr/>
          <a:lstStyle>
            <a:lvl1pPr>
              <a:defRPr/>
            </a:lvl1pPr>
          </a:lstStyle>
          <a:p>
            <a:pPr>
              <a:defRPr/>
            </a:pPr>
            <a:endParaRPr lang="ru-RU"/>
          </a:p>
        </p:txBody>
      </p:sp>
      <p:sp>
        <p:nvSpPr>
          <p:cNvPr id="6" name="Rectangle 45"/>
          <p:cNvSpPr>
            <a:spLocks noGrp="1" noChangeArrowheads="1"/>
          </p:cNvSpPr>
          <p:nvPr>
            <p:ph type="ftr" sz="quarter" idx="11"/>
          </p:nvPr>
        </p:nvSpPr>
        <p:spPr>
          <a:ln/>
        </p:spPr>
        <p:txBody>
          <a:bodyPr/>
          <a:lstStyle>
            <a:lvl1pPr>
              <a:defRPr/>
            </a:lvl1pPr>
          </a:lstStyle>
          <a:p>
            <a:pPr>
              <a:defRPr/>
            </a:pPr>
            <a:endParaRPr lang="ru-RU"/>
          </a:p>
        </p:txBody>
      </p:sp>
      <p:sp>
        <p:nvSpPr>
          <p:cNvPr id="7" name="Rectangle 46"/>
          <p:cNvSpPr>
            <a:spLocks noGrp="1" noChangeArrowheads="1"/>
          </p:cNvSpPr>
          <p:nvPr>
            <p:ph type="sldNum" sz="quarter" idx="12"/>
          </p:nvPr>
        </p:nvSpPr>
        <p:spPr>
          <a:ln/>
        </p:spPr>
        <p:txBody>
          <a:bodyPr/>
          <a:lstStyle>
            <a:lvl1pPr>
              <a:defRPr/>
            </a:lvl1pPr>
          </a:lstStyle>
          <a:p>
            <a:pPr>
              <a:defRPr/>
            </a:pPr>
            <a:fld id="{58EBD33F-4ED1-48D3-9DA6-E6337FCD736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4"/>
          <p:cNvSpPr>
            <a:spLocks noGrp="1" noChangeArrowheads="1"/>
          </p:cNvSpPr>
          <p:nvPr>
            <p:ph type="dt" sz="half" idx="10"/>
          </p:nvPr>
        </p:nvSpPr>
        <p:spPr>
          <a:ln/>
        </p:spPr>
        <p:txBody>
          <a:bodyPr/>
          <a:lstStyle>
            <a:lvl1pPr>
              <a:defRPr/>
            </a:lvl1pPr>
          </a:lstStyle>
          <a:p>
            <a:pPr>
              <a:defRPr/>
            </a:pPr>
            <a:endParaRPr lang="ru-RU"/>
          </a:p>
        </p:txBody>
      </p:sp>
      <p:sp>
        <p:nvSpPr>
          <p:cNvPr id="6" name="Rectangle 45"/>
          <p:cNvSpPr>
            <a:spLocks noGrp="1" noChangeArrowheads="1"/>
          </p:cNvSpPr>
          <p:nvPr>
            <p:ph type="ftr" sz="quarter" idx="11"/>
          </p:nvPr>
        </p:nvSpPr>
        <p:spPr>
          <a:ln/>
        </p:spPr>
        <p:txBody>
          <a:bodyPr/>
          <a:lstStyle>
            <a:lvl1pPr>
              <a:defRPr/>
            </a:lvl1pPr>
          </a:lstStyle>
          <a:p>
            <a:pPr>
              <a:defRPr/>
            </a:pPr>
            <a:endParaRPr lang="ru-RU"/>
          </a:p>
        </p:txBody>
      </p:sp>
      <p:sp>
        <p:nvSpPr>
          <p:cNvPr id="7" name="Rectangle 46"/>
          <p:cNvSpPr>
            <a:spLocks noGrp="1" noChangeArrowheads="1"/>
          </p:cNvSpPr>
          <p:nvPr>
            <p:ph type="sldNum" sz="quarter" idx="12"/>
          </p:nvPr>
        </p:nvSpPr>
        <p:spPr>
          <a:ln/>
        </p:spPr>
        <p:txBody>
          <a:bodyPr/>
          <a:lstStyle>
            <a:lvl1pPr>
              <a:defRPr/>
            </a:lvl1pPr>
          </a:lstStyle>
          <a:p>
            <a:pPr>
              <a:defRPr/>
            </a:pPr>
            <a:fld id="{DF9EC126-0DF3-4359-9649-0604D32442C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4"/>
          <p:cNvSpPr>
            <a:spLocks noGrp="1" noChangeArrowheads="1"/>
          </p:cNvSpPr>
          <p:nvPr>
            <p:ph type="dt" sz="half" idx="10"/>
          </p:nvPr>
        </p:nvSpPr>
        <p:spPr>
          <a:ln/>
        </p:spPr>
        <p:txBody>
          <a:bodyPr/>
          <a:lstStyle>
            <a:lvl1pPr>
              <a:defRPr/>
            </a:lvl1pPr>
          </a:lstStyle>
          <a:p>
            <a:pPr>
              <a:defRPr/>
            </a:pPr>
            <a:endParaRPr lang="ru-RU"/>
          </a:p>
        </p:txBody>
      </p:sp>
      <p:sp>
        <p:nvSpPr>
          <p:cNvPr id="5" name="Rectangle 45"/>
          <p:cNvSpPr>
            <a:spLocks noGrp="1" noChangeArrowheads="1"/>
          </p:cNvSpPr>
          <p:nvPr>
            <p:ph type="ftr" sz="quarter" idx="11"/>
          </p:nvPr>
        </p:nvSpPr>
        <p:spPr>
          <a:ln/>
        </p:spPr>
        <p:txBody>
          <a:bodyPr/>
          <a:lstStyle>
            <a:lvl1pPr>
              <a:defRPr/>
            </a:lvl1pPr>
          </a:lstStyle>
          <a:p>
            <a:pPr>
              <a:defRPr/>
            </a:pPr>
            <a:endParaRPr lang="ru-RU"/>
          </a:p>
        </p:txBody>
      </p:sp>
      <p:sp>
        <p:nvSpPr>
          <p:cNvPr id="6" name="Rectangle 46"/>
          <p:cNvSpPr>
            <a:spLocks noGrp="1" noChangeArrowheads="1"/>
          </p:cNvSpPr>
          <p:nvPr>
            <p:ph type="sldNum" sz="quarter" idx="12"/>
          </p:nvPr>
        </p:nvSpPr>
        <p:spPr>
          <a:ln/>
        </p:spPr>
        <p:txBody>
          <a:bodyPr/>
          <a:lstStyle>
            <a:lvl1pPr>
              <a:defRPr/>
            </a:lvl1pPr>
          </a:lstStyle>
          <a:p>
            <a:pPr>
              <a:defRPr/>
            </a:pPr>
            <a:fld id="{4EB4EF79-3908-4036-B191-07603530ED6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4"/>
          <p:cNvSpPr>
            <a:spLocks noGrp="1" noChangeArrowheads="1"/>
          </p:cNvSpPr>
          <p:nvPr>
            <p:ph type="dt" sz="half" idx="10"/>
          </p:nvPr>
        </p:nvSpPr>
        <p:spPr>
          <a:ln/>
        </p:spPr>
        <p:txBody>
          <a:bodyPr/>
          <a:lstStyle>
            <a:lvl1pPr>
              <a:defRPr/>
            </a:lvl1pPr>
          </a:lstStyle>
          <a:p>
            <a:pPr>
              <a:defRPr/>
            </a:pPr>
            <a:endParaRPr lang="ru-RU"/>
          </a:p>
        </p:txBody>
      </p:sp>
      <p:sp>
        <p:nvSpPr>
          <p:cNvPr id="5" name="Rectangle 45"/>
          <p:cNvSpPr>
            <a:spLocks noGrp="1" noChangeArrowheads="1"/>
          </p:cNvSpPr>
          <p:nvPr>
            <p:ph type="ftr" sz="quarter" idx="11"/>
          </p:nvPr>
        </p:nvSpPr>
        <p:spPr>
          <a:ln/>
        </p:spPr>
        <p:txBody>
          <a:bodyPr/>
          <a:lstStyle>
            <a:lvl1pPr>
              <a:defRPr/>
            </a:lvl1pPr>
          </a:lstStyle>
          <a:p>
            <a:pPr>
              <a:defRPr/>
            </a:pPr>
            <a:endParaRPr lang="ru-RU"/>
          </a:p>
        </p:txBody>
      </p:sp>
      <p:sp>
        <p:nvSpPr>
          <p:cNvPr id="6" name="Rectangle 46"/>
          <p:cNvSpPr>
            <a:spLocks noGrp="1" noChangeArrowheads="1"/>
          </p:cNvSpPr>
          <p:nvPr>
            <p:ph type="sldNum" sz="quarter" idx="12"/>
          </p:nvPr>
        </p:nvSpPr>
        <p:spPr>
          <a:ln/>
        </p:spPr>
        <p:txBody>
          <a:bodyPr/>
          <a:lstStyle>
            <a:lvl1pPr>
              <a:defRPr/>
            </a:lvl1pPr>
          </a:lstStyle>
          <a:p>
            <a:pPr>
              <a:defRPr/>
            </a:pPr>
            <a:fld id="{C24AFA9F-0D29-43AE-BB35-38946EF1842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2867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2867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67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2867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2867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ru-RU" dirty="0">
                <a:latin typeface="Times New Roman" pitchFamily="18" charset="0"/>
              </a:endParaRPr>
            </a:p>
          </p:txBody>
        </p:sp>
        <p:sp>
          <p:nvSpPr>
            <p:cNvPr id="2868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868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868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2868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868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ru-RU" dirty="0">
                <a:latin typeface="Times New Roman" pitchFamily="18" charset="0"/>
              </a:endParaRPr>
            </a:p>
          </p:txBody>
        </p:sp>
        <p:sp>
          <p:nvSpPr>
            <p:cNvPr id="2868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868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68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2868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ru-RU" dirty="0">
                <a:latin typeface="Times New Roman" pitchFamily="18" charset="0"/>
              </a:endParaRPr>
            </a:p>
          </p:txBody>
        </p:sp>
        <p:sp>
          <p:nvSpPr>
            <p:cNvPr id="2868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69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ru-RU" dirty="0">
                <a:latin typeface="Times New Roman" pitchFamily="18" charset="0"/>
              </a:endParaRPr>
            </a:p>
          </p:txBody>
        </p:sp>
        <p:sp>
          <p:nvSpPr>
            <p:cNvPr id="2869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ru-RU" dirty="0">
                <a:latin typeface="Times New Roman" pitchFamily="18" charset="0"/>
              </a:endParaRPr>
            </a:p>
          </p:txBody>
        </p:sp>
        <p:sp>
          <p:nvSpPr>
            <p:cNvPr id="2869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69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ru-RU" dirty="0">
                <a:latin typeface="Times New Roman" pitchFamily="18" charset="0"/>
              </a:endParaRPr>
            </a:p>
          </p:txBody>
        </p:sp>
        <p:sp>
          <p:nvSpPr>
            <p:cNvPr id="2869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69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ru-RU" dirty="0">
                <a:latin typeface="Times New Roman" pitchFamily="18" charset="0"/>
              </a:endParaRPr>
            </a:p>
          </p:txBody>
        </p:sp>
        <p:sp>
          <p:nvSpPr>
            <p:cNvPr id="2869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ru-RU" dirty="0">
                <a:latin typeface="Times New Roman" pitchFamily="18" charset="0"/>
              </a:endParaRPr>
            </a:p>
          </p:txBody>
        </p:sp>
        <p:sp>
          <p:nvSpPr>
            <p:cNvPr id="2869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ru-RU" dirty="0">
                <a:latin typeface="Times New Roman" pitchFamily="18" charset="0"/>
              </a:endParaRPr>
            </a:p>
          </p:txBody>
        </p:sp>
        <p:sp>
          <p:nvSpPr>
            <p:cNvPr id="2869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2869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2870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ru-RU" dirty="0">
                <a:latin typeface="Times New Roman" pitchFamily="18" charset="0"/>
              </a:endParaRPr>
            </a:p>
          </p:txBody>
        </p:sp>
        <p:sp>
          <p:nvSpPr>
            <p:cNvPr id="2870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0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ru-RU" dirty="0">
                <a:latin typeface="Times New Roman" pitchFamily="18" charset="0"/>
              </a:endParaRPr>
            </a:p>
          </p:txBody>
        </p:sp>
        <p:sp>
          <p:nvSpPr>
            <p:cNvPr id="2870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0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2870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0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0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ru-RU" dirty="0">
                <a:latin typeface="Times New Roman" pitchFamily="18" charset="0"/>
              </a:endParaRPr>
            </a:p>
          </p:txBody>
        </p:sp>
        <p:sp>
          <p:nvSpPr>
            <p:cNvPr id="2870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0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sp>
          <p:nvSpPr>
            <p:cNvPr id="2871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ru-RU" dirty="0">
                <a:latin typeface="Times New Roman" pitchFamily="18" charset="0"/>
              </a:endParaRPr>
            </a:p>
          </p:txBody>
        </p:sp>
        <p:grpSp>
          <p:nvGrpSpPr>
            <p:cNvPr id="1068" name="Group 39"/>
            <p:cNvGrpSpPr>
              <a:grpSpLocks/>
            </p:cNvGrpSpPr>
            <p:nvPr userDrawn="1"/>
          </p:nvGrpSpPr>
          <p:grpSpPr bwMode="auto">
            <a:xfrm>
              <a:off x="0" y="1632"/>
              <a:ext cx="5758" cy="1858"/>
              <a:chOff x="0" y="1632"/>
              <a:chExt cx="5758" cy="1858"/>
            </a:xfrm>
          </p:grpSpPr>
          <p:sp>
            <p:nvSpPr>
              <p:cNvPr id="2871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ru-RU" dirty="0">
                  <a:latin typeface="Times New Roman" pitchFamily="18" charset="0"/>
                </a:endParaRPr>
              </a:p>
            </p:txBody>
          </p:sp>
          <p:sp>
            <p:nvSpPr>
              <p:cNvPr id="2871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ru-RU" dirty="0">
                  <a:latin typeface="Times New Roman" pitchFamily="18" charset="0"/>
                </a:endParaRPr>
              </a:p>
            </p:txBody>
          </p:sp>
        </p:grpSp>
      </p:grpSp>
      <p:sp>
        <p:nvSpPr>
          <p:cNvPr id="28714"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dirty="0" smtClean="0"/>
              <a:t>Образец заголовка</a:t>
            </a:r>
          </a:p>
        </p:txBody>
      </p:sp>
      <p:sp>
        <p:nvSpPr>
          <p:cNvPr id="2871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28716"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Times New Roman" pitchFamily="18" charset="0"/>
              </a:defRPr>
            </a:lvl1pPr>
          </a:lstStyle>
          <a:p>
            <a:pPr>
              <a:defRPr/>
            </a:pPr>
            <a:endParaRPr lang="ru-RU" dirty="0"/>
          </a:p>
        </p:txBody>
      </p:sp>
      <p:sp>
        <p:nvSpPr>
          <p:cNvPr id="28717"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Times New Roman" pitchFamily="18" charset="0"/>
              </a:defRPr>
            </a:lvl1pPr>
          </a:lstStyle>
          <a:p>
            <a:pPr>
              <a:defRPr/>
            </a:pPr>
            <a:endParaRPr lang="ru-RU" dirty="0"/>
          </a:p>
        </p:txBody>
      </p:sp>
      <p:sp>
        <p:nvSpPr>
          <p:cNvPr id="28718"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latin typeface="Times New Roman" pitchFamily="18" charset="0"/>
              </a:defRPr>
            </a:lvl1pPr>
          </a:lstStyle>
          <a:p>
            <a:pPr>
              <a:defRPr/>
            </a:pPr>
            <a:fld id="{6DBE2956-EBA8-4272-9F96-A0F125199B04}" type="slidenum">
              <a:rPr lang="ru-RU" smtClean="0"/>
              <a:pPr>
                <a:defRPr/>
              </a:pPr>
              <a:t>‹#›</a:t>
            </a:fld>
            <a:endParaRPr lang="ru-RU" dirty="0"/>
          </a:p>
        </p:txBody>
      </p:sp>
    </p:spTree>
  </p:cSld>
  <p:clrMap bg1="dk2" tx1="lt1" bg2="dk1" tx2="lt2" accent1="accent1" accent2="accent2" accent3="accent3" accent4="accent4" accent5="accent5" accent6="accent6" hlink="hlink" folHlink="folHlink"/>
  <p:sldLayoutIdLst>
    <p:sldLayoutId id="2147483716"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Times New Roman" pitchFamily="18" charset="0"/>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Times New Roman" pitchFamily="18" charset="0"/>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Times New Roman" pitchFamily="18" charset="0"/>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Times New Roman" pitchFamily="18" charset="0"/>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457200" y="260648"/>
            <a:ext cx="8229600" cy="1584176"/>
          </a:xfrm>
        </p:spPr>
        <p:txBody>
          <a:bodyPr/>
          <a:lstStyle/>
          <a:p>
            <a:r>
              <a:rPr lang="ru-RU" sz="3200" b="1" dirty="0" smtClean="0">
                <a:latin typeface="Times New Roman" pitchFamily="18" charset="0"/>
                <a:cs typeface="Times New Roman" pitchFamily="18" charset="0"/>
              </a:rPr>
              <a:t>Использование  технологии развития критического мышления через чтение и письмо на уроках  литературы</a:t>
            </a:r>
            <a:endParaRPr lang="ru-RU" sz="3200" dirty="0"/>
          </a:p>
        </p:txBody>
      </p:sp>
      <p:sp>
        <p:nvSpPr>
          <p:cNvPr id="3" name="Подзаголовок 2"/>
          <p:cNvSpPr>
            <a:spLocks noGrp="1"/>
          </p:cNvSpPr>
          <p:nvPr>
            <p:ph type="subTitle" sz="quarter" idx="1"/>
          </p:nvPr>
        </p:nvSpPr>
        <p:spPr>
          <a:xfrm>
            <a:off x="395536" y="2060848"/>
            <a:ext cx="8568952" cy="4536504"/>
          </a:xfrm>
        </p:spPr>
        <p:txBody>
          <a:bodyPr/>
          <a:lstStyle/>
          <a:p>
            <a:pPr eaLnBrk="1" hangingPunct="1"/>
            <a:endParaRPr lang="ru-RU" sz="3200" dirty="0" smtClean="0">
              <a:latin typeface="Times New Roman" pitchFamily="18" charset="0"/>
              <a:cs typeface="Times New Roman" pitchFamily="18" charset="0"/>
            </a:endParaRPr>
          </a:p>
          <a:p>
            <a:pPr eaLnBrk="1" hangingPunct="1"/>
            <a:r>
              <a:rPr lang="ru-RU" sz="32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Мысль! Великое слово! Что же и составляет величие человека, как не мысль?</a:t>
            </a:r>
          </a:p>
          <a:p>
            <a:pPr algn="r" eaLnBrk="1" hangingPunct="1"/>
            <a:r>
              <a:rPr lang="ru-RU" sz="2800" dirty="0" smtClean="0">
                <a:latin typeface="Times New Roman" pitchFamily="18" charset="0"/>
                <a:cs typeface="Times New Roman" pitchFamily="18" charset="0"/>
              </a:rPr>
              <a:t>А.С. Пушкин</a:t>
            </a:r>
          </a:p>
          <a:p>
            <a:pPr eaLnBrk="1" hangingPunct="1"/>
            <a:r>
              <a:rPr lang="ru-RU" sz="2800" dirty="0" smtClean="0">
                <a:latin typeface="Times New Roman" pitchFamily="18" charset="0"/>
                <a:cs typeface="Times New Roman" pitchFamily="18" charset="0"/>
              </a:rPr>
              <a:t>   Наша жизнь - это то, во что ее превращают наши мысли.</a:t>
            </a:r>
          </a:p>
          <a:p>
            <a:pPr algn="r" eaLnBrk="1" hangingPunct="1"/>
            <a:r>
              <a:rPr lang="ru-RU" sz="2800" dirty="0" smtClean="0">
                <a:latin typeface="Times New Roman" pitchFamily="18" charset="0"/>
                <a:cs typeface="Times New Roman" pitchFamily="18" charset="0"/>
              </a:rPr>
              <a:t> Марк </a:t>
            </a:r>
            <a:r>
              <a:rPr lang="ru-RU" sz="2800" dirty="0" err="1" smtClean="0">
                <a:latin typeface="Times New Roman" pitchFamily="18" charset="0"/>
                <a:cs typeface="Times New Roman" pitchFamily="18" charset="0"/>
              </a:rPr>
              <a:t>Аврелий</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42875"/>
          </a:xfrm>
        </p:spPr>
        <p:txBody>
          <a:bodyPr/>
          <a:lstStyle/>
          <a:p>
            <a:endParaRPr lang="ru-RU" dirty="0"/>
          </a:p>
        </p:txBody>
      </p:sp>
      <p:sp>
        <p:nvSpPr>
          <p:cNvPr id="3" name="Содержимое 2"/>
          <p:cNvSpPr>
            <a:spLocks noGrp="1"/>
          </p:cNvSpPr>
          <p:nvPr>
            <p:ph idx="1"/>
          </p:nvPr>
        </p:nvSpPr>
        <p:spPr>
          <a:xfrm>
            <a:off x="457200" y="764704"/>
            <a:ext cx="8363272" cy="5832648"/>
          </a:xfrm>
        </p:spPr>
        <p:txBody>
          <a:bodyPr/>
          <a:lstStyle/>
          <a:p>
            <a:pPr>
              <a:buNone/>
            </a:pPr>
            <a:r>
              <a:rPr lang="ru-RU" sz="2000" dirty="0" smtClean="0"/>
              <a:t>«Концепция модернизации российского образования» и  </a:t>
            </a:r>
            <a:r>
              <a:rPr lang="ru-RU" sz="2000" dirty="0" err="1" smtClean="0"/>
              <a:t>ФГОСы</a:t>
            </a:r>
            <a:r>
              <a:rPr lang="ru-RU" sz="2000" dirty="0" smtClean="0"/>
              <a:t>  ставят задачу по формированию «целостной системы универсальных учебных действий, а также опыт самостоятельной деятельности и личной ответственности  обучающихся. </a:t>
            </a:r>
          </a:p>
          <a:p>
            <a:pPr>
              <a:buNone/>
            </a:pPr>
            <a:r>
              <a:rPr lang="ru-RU" sz="2000" dirty="0" smtClean="0"/>
              <a:t>Современный школьник должен получить не только знания, но и умение применить их на практике, ориентироваться в нестандартных условиях.    На уроках литературы обучающийся должен уметь работать с текстом, а для этого необходимы  творческий подход к решению проблем, умение задавать вопросы, обобщать, интегрировать информацию.  Но, к сожалению, у учащихся мотивация к предмету снижена, что приводит к поверхностному, формальному чтению. Таким образом, возникает проблема -  современное образование требует развития информационной компетенции, а у большинства школьников культура работы с текстом низкая.  В чем причина этого?  Как повысить познавательный интерес учащихся?  </a:t>
            </a:r>
          </a:p>
          <a:p>
            <a:r>
              <a:rPr lang="ru-RU" sz="2000" dirty="0" smtClean="0"/>
              <a:t>На мой взгляд, эту проблему позволяет решить технология развития критического мышления через чтение и письмо</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26851"/>
          </a:xfrm>
        </p:spPr>
        <p:txBody>
          <a:bodyPr/>
          <a:lstStyle/>
          <a:p>
            <a:endParaRPr lang="ru-RU" dirty="0"/>
          </a:p>
        </p:txBody>
      </p:sp>
      <p:sp>
        <p:nvSpPr>
          <p:cNvPr id="3" name="Содержимое 2"/>
          <p:cNvSpPr>
            <a:spLocks noGrp="1"/>
          </p:cNvSpPr>
          <p:nvPr>
            <p:ph idx="1"/>
          </p:nvPr>
        </p:nvSpPr>
        <p:spPr>
          <a:xfrm>
            <a:off x="179512" y="188640"/>
            <a:ext cx="8784976" cy="6408712"/>
          </a:xfrm>
        </p:spPr>
        <p:txBody>
          <a:bodyPr/>
          <a:lstStyle/>
          <a:p>
            <a:pPr algn="just"/>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Технология РКМЧП представляет собой целостную систему, формирующую навыки работы с информацией в процессе чтения и письма. Эта технология – </a:t>
            </a:r>
            <a:r>
              <a:rPr lang="ru-RU" sz="2400" dirty="0" err="1" smtClean="0">
                <a:latin typeface="Times New Roman" pitchFamily="18" charset="0"/>
                <a:cs typeface="Times New Roman" pitchFamily="18" charset="0"/>
              </a:rPr>
              <a:t>надпредметная</a:t>
            </a:r>
            <a:r>
              <a:rPr lang="ru-RU" sz="2400" dirty="0" smtClean="0">
                <a:latin typeface="Times New Roman" pitchFamily="18" charset="0"/>
                <a:cs typeface="Times New Roman" pitchFamily="18" charset="0"/>
              </a:rPr>
              <a:t>, всепроникающая, она применима в любой  программе и предмете. В основу технологии положен базовый дидактический цикл, состоящий из трех этапов (стадий). Каждая фаза имеет свои цели и задачи, а также набор характерных приемов, направленных сначала на активизацию исследовательской, творческой деятельности, а потом на осмысление и обобщение приобретенных знаний.</a:t>
            </a:r>
          </a:p>
          <a:p>
            <a:pPr algn="just"/>
            <a:r>
              <a:rPr lang="ru-RU" sz="2400" dirty="0" smtClean="0">
                <a:latin typeface="Times New Roman" pitchFamily="18" charset="0"/>
                <a:cs typeface="Times New Roman" pitchFamily="18" charset="0"/>
              </a:rPr>
              <a:t>Итак, технология развития критического мышления через чтение и письмо представляет собой структуру урока, состоящую из трёх этапов: стадии вызовы, смысловой стадии и стадии рефлексии</a:t>
            </a:r>
            <a:r>
              <a:rPr lang="ru-RU" sz="2800" dirty="0" smtClean="0">
                <a:latin typeface="Times New Roman" pitchFamily="18" charset="0"/>
                <a:cs typeface="Times New Roman" pitchFamily="18"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98859"/>
          </a:xfrm>
        </p:spPr>
        <p:txBody>
          <a:bodyPr/>
          <a:lstStyle/>
          <a:p>
            <a:endParaRPr lang="ru-RU" dirty="0"/>
          </a:p>
        </p:txBody>
      </p:sp>
      <p:sp>
        <p:nvSpPr>
          <p:cNvPr id="3" name="Содержимое 2"/>
          <p:cNvSpPr>
            <a:spLocks noGrp="1"/>
          </p:cNvSpPr>
          <p:nvPr>
            <p:ph idx="1"/>
          </p:nvPr>
        </p:nvSpPr>
        <p:spPr>
          <a:xfrm>
            <a:off x="457200" y="548680"/>
            <a:ext cx="8363272" cy="6048672"/>
          </a:xfrm>
        </p:spPr>
        <p:txBody>
          <a:bodyPr/>
          <a:lstStyle/>
          <a:p>
            <a:r>
              <a:rPr lang="ru-RU" sz="2400" dirty="0" smtClean="0">
                <a:latin typeface="Times New Roman" pitchFamily="18" charset="0"/>
                <a:cs typeface="Times New Roman" pitchFamily="18" charset="0"/>
              </a:rPr>
              <a:t>Исследователи утверждают, что такая структура урока соответствует этапам человеческого восприятия: сначала надо настроиться, вспомнить, что тебе известно по этой теме, затем познакомиться с новой информацией, потом подумать, для чего тебе понадобятся полученные знания и как ты сможешь их применить.</a:t>
            </a:r>
          </a:p>
          <a:p>
            <a:endParaRPr lang="ru-RU" sz="2400" dirty="0" smtClean="0"/>
          </a:p>
          <a:p>
            <a:r>
              <a:rPr lang="ru-RU" sz="2400" dirty="0" smtClean="0">
                <a:latin typeface="Times New Roman" pitchFamily="18" charset="0"/>
                <a:cs typeface="Times New Roman" pitchFamily="18" charset="0"/>
              </a:rPr>
              <a:t>Тексту на таких уроках  отводится приоритетная роль: его читают, пересказывают, анализируют, трансформируют, интерпретируют, дискутируют, наконец, сочиняют. Учащемуся надо освоить свой текст, выработать собственное мнение, выразить себя ясно, доказательно, уверенно. Чрезвычайно важно умение слушать и слышать другую точку зрения, понимать, что и она имеет право на существование. </a:t>
            </a:r>
            <a:endParaRPr lang="ru-RU"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ctrTitle"/>
          </p:nvPr>
        </p:nvSpPr>
        <p:spPr>
          <a:xfrm>
            <a:off x="323850" y="188913"/>
            <a:ext cx="8229600" cy="287759"/>
          </a:xfrm>
        </p:spPr>
        <p:txBody>
          <a:bodyPr/>
          <a:lstStyle/>
          <a:p>
            <a:pPr eaLnBrk="1" hangingPunct="1">
              <a:defRPr/>
            </a:pPr>
            <a:endParaRPr lang="ru-RU" sz="4000" b="1" dirty="0" smtClean="0">
              <a:solidFill>
                <a:srgbClr val="FF0000"/>
              </a:solidFill>
              <a:latin typeface="Times New Roman" pitchFamily="18" charset="0"/>
            </a:endParaRPr>
          </a:p>
        </p:txBody>
      </p:sp>
      <p:sp>
        <p:nvSpPr>
          <p:cNvPr id="41989" name="Rectangle 5"/>
          <p:cNvSpPr>
            <a:spLocks noGrp="1" noChangeArrowheads="1"/>
          </p:cNvSpPr>
          <p:nvPr>
            <p:ph type="subTitle" idx="1"/>
          </p:nvPr>
        </p:nvSpPr>
        <p:spPr>
          <a:xfrm>
            <a:off x="395288" y="548681"/>
            <a:ext cx="8424862" cy="5833070"/>
          </a:xfrm>
        </p:spPr>
        <p:txBody>
          <a:bodyPr/>
          <a:lstStyle/>
          <a:p>
            <a:pPr eaLnBrk="1" hangingPunct="1">
              <a:defRPr/>
            </a:pPr>
            <a:r>
              <a:rPr lang="ru-RU" sz="3200" dirty="0" smtClean="0">
                <a:latin typeface="Times New Roman" pitchFamily="18" charset="0"/>
                <a:cs typeface="Times New Roman" pitchFamily="18" charset="0"/>
              </a:rPr>
              <a:t>Технологические этапы ТРКМ</a:t>
            </a:r>
          </a:p>
          <a:p>
            <a:pPr marL="342900" indent="-342900" algn="l" eaLnBrk="1" hangingPunct="1">
              <a:buAutoNum type="arabicPeriod"/>
              <a:defRPr/>
            </a:pPr>
            <a:r>
              <a:rPr lang="ru-RU" sz="3200" u="sng" dirty="0" smtClean="0">
                <a:latin typeface="Times New Roman" pitchFamily="18" charset="0"/>
                <a:cs typeface="Times New Roman" pitchFamily="18" charset="0"/>
              </a:rPr>
              <a:t>Фаза вызова</a:t>
            </a:r>
          </a:p>
          <a:p>
            <a:pPr algn="l">
              <a:buFontTx/>
              <a:buChar char="-"/>
            </a:pPr>
            <a:r>
              <a:rPr lang="ru-RU" sz="3200" dirty="0" smtClean="0">
                <a:latin typeface="Times New Roman" pitchFamily="18" charset="0"/>
                <a:cs typeface="Times New Roman" pitchFamily="18" charset="0"/>
              </a:rPr>
              <a:t> Пробуждение имеющихся знаний.</a:t>
            </a:r>
          </a:p>
          <a:p>
            <a:pPr algn="l">
              <a:buFontTx/>
              <a:buChar char="-"/>
            </a:pPr>
            <a:r>
              <a:rPr lang="ru-RU" sz="3200" dirty="0" smtClean="0">
                <a:latin typeface="Times New Roman" pitchFamily="18" charset="0"/>
                <a:cs typeface="Times New Roman" pitchFamily="18" charset="0"/>
              </a:rPr>
              <a:t>Пробуждение интереса к получению новой информации.</a:t>
            </a:r>
            <a:endParaRPr lang="ru-RU" sz="3200" u="sng" dirty="0" smtClean="0">
              <a:latin typeface="Times New Roman" pitchFamily="18" charset="0"/>
              <a:cs typeface="Times New Roman" pitchFamily="18" charset="0"/>
            </a:endParaRPr>
          </a:p>
          <a:p>
            <a:pPr algn="l"/>
            <a:r>
              <a:rPr lang="ru-RU" sz="3200" dirty="0" smtClean="0">
                <a:latin typeface="Times New Roman" pitchFamily="18" charset="0"/>
                <a:cs typeface="Times New Roman" pitchFamily="18" charset="0"/>
              </a:rPr>
              <a:t>Очень помогает на фазе вызова элемент неожиданности (интересная тема, неординарная формулировка вопроса). Так    происходит втягивание в работу.</a:t>
            </a:r>
          </a:p>
          <a:p>
            <a:pPr algn="l" eaLnBrk="1" hangingPunct="1">
              <a:defRPr/>
            </a:pPr>
            <a:endParaRPr lang="ru-RU" sz="2400" dirty="0" smtClean="0">
              <a:latin typeface="Times New Roman" pitchFamily="18" charset="0"/>
              <a:cs typeface="Times New Roman" pitchFamily="18" charset="0"/>
            </a:endParaRPr>
          </a:p>
          <a:p>
            <a:pPr algn="l" eaLnBrk="1" hangingPunct="1">
              <a:defRPr/>
            </a:pPr>
            <a:endParaRPr lang="ru-RU" sz="2400" dirty="0" smtClean="0">
              <a:latin typeface="Times New Roman" pitchFamily="18" charset="0"/>
              <a:cs typeface="Times New Roman" pitchFamily="18" charset="0"/>
            </a:endParaRPr>
          </a:p>
        </p:txBody>
      </p:sp>
      <p:sp>
        <p:nvSpPr>
          <p:cNvPr id="41990" name="Text Box 6"/>
          <p:cNvSpPr txBox="1">
            <a:spLocks noChangeArrowheads="1"/>
          </p:cNvSpPr>
          <p:nvPr/>
        </p:nvSpPr>
        <p:spPr bwMode="auto">
          <a:xfrm>
            <a:off x="3887788" y="1125538"/>
            <a:ext cx="5256212" cy="519112"/>
          </a:xfrm>
          <a:prstGeom prst="rect">
            <a:avLst/>
          </a:prstGeom>
          <a:noFill/>
          <a:ln w="9525">
            <a:noFill/>
            <a:miter lim="800000"/>
            <a:headEnd/>
            <a:tailEnd/>
          </a:ln>
        </p:spPr>
        <p:txBody>
          <a:bodyPr>
            <a:spAutoFit/>
          </a:bodyPr>
          <a:lstStyle/>
          <a:p>
            <a:endParaRPr lang="ru-RU" sz="2800"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nodePh="1">
                                  <p:stCondLst>
                                    <p:cond delay="0"/>
                                  </p:stCondLst>
                                  <p:endCondLst>
                                    <p:cond evt="begin" delay="0">
                                      <p:tn val="5"/>
                                    </p:cond>
                                  </p:endCondLst>
                                  <p:childTnLst>
                                    <p:set>
                                      <p:cBhvr>
                                        <p:cTn id="6" dur="1" fill="hold">
                                          <p:stCondLst>
                                            <p:cond delay="0"/>
                                          </p:stCondLst>
                                        </p:cTn>
                                        <p:tgtEl>
                                          <p:spTgt spid="41988"/>
                                        </p:tgtEl>
                                        <p:attrNameLst>
                                          <p:attrName>style.visibility</p:attrName>
                                        </p:attrNameLst>
                                      </p:cBhvr>
                                      <p:to>
                                        <p:strVal val="visible"/>
                                      </p:to>
                                    </p:set>
                                    <p:anim calcmode="lin" valueType="num">
                                      <p:cBhvr>
                                        <p:cTn id="7" dur="1000" fill="hold"/>
                                        <p:tgtEl>
                                          <p:spTgt spid="41988"/>
                                        </p:tgtEl>
                                        <p:attrNameLst>
                                          <p:attrName>ppt_w</p:attrName>
                                        </p:attrNameLst>
                                      </p:cBhvr>
                                      <p:tavLst>
                                        <p:tav tm="0">
                                          <p:val>
                                            <p:strVal val="#ppt_w*0.70"/>
                                          </p:val>
                                        </p:tav>
                                        <p:tav tm="100000">
                                          <p:val>
                                            <p:strVal val="#ppt_w"/>
                                          </p:val>
                                        </p:tav>
                                      </p:tavLst>
                                    </p:anim>
                                    <p:anim calcmode="lin" valueType="num">
                                      <p:cBhvr>
                                        <p:cTn id="8" dur="1000" fill="hold"/>
                                        <p:tgtEl>
                                          <p:spTgt spid="41988"/>
                                        </p:tgtEl>
                                        <p:attrNameLst>
                                          <p:attrName>ppt_h</p:attrName>
                                        </p:attrNameLst>
                                      </p:cBhvr>
                                      <p:tavLst>
                                        <p:tav tm="0">
                                          <p:val>
                                            <p:strVal val="#ppt_h"/>
                                          </p:val>
                                        </p:tav>
                                        <p:tav tm="100000">
                                          <p:val>
                                            <p:strVal val="#ppt_h"/>
                                          </p:val>
                                        </p:tav>
                                      </p:tavLst>
                                    </p:anim>
                                    <p:animEffect transition="in" filter="fade">
                                      <p:cBhvr>
                                        <p:cTn id="9" dur="1000"/>
                                        <p:tgtEl>
                                          <p:spTgt spid="41988"/>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nodePh="1">
                                  <p:stCondLst>
                                    <p:cond delay="0"/>
                                  </p:stCondLst>
                                  <p:endCondLst>
                                    <p:cond evt="begin" delay="0">
                                      <p:tn val="12"/>
                                    </p:cond>
                                  </p:endCondLst>
                                  <p:childTnLst>
                                    <p:set>
                                      <p:cBhvr>
                                        <p:cTn id="13" dur="1" fill="hold">
                                          <p:stCondLst>
                                            <p:cond delay="0"/>
                                          </p:stCondLst>
                                        </p:cTn>
                                        <p:tgtEl>
                                          <p:spTgt spid="41990"/>
                                        </p:tgtEl>
                                        <p:attrNameLst>
                                          <p:attrName>style.visibility</p:attrName>
                                        </p:attrNameLst>
                                      </p:cBhvr>
                                      <p:to>
                                        <p:strVal val="visible"/>
                                      </p:to>
                                    </p:set>
                                    <p:animEffect transition="in" filter="diamond(in)">
                                      <p:cBhvr>
                                        <p:cTn id="14" dur="2000"/>
                                        <p:tgtEl>
                                          <p:spTgt spid="41990"/>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41989">
                                            <p:txEl>
                                              <p:pRg st="0" end="0"/>
                                            </p:txEl>
                                          </p:spTgt>
                                        </p:tgtEl>
                                        <p:attrNameLst>
                                          <p:attrName>style.visibility</p:attrName>
                                        </p:attrNameLst>
                                      </p:cBhvr>
                                      <p:to>
                                        <p:strVal val="visible"/>
                                      </p:to>
                                    </p:set>
                                    <p:animEffect transition="in" filter="checkerboard(across)">
                                      <p:cBhvr>
                                        <p:cTn id="19" dur="500"/>
                                        <p:tgtEl>
                                          <p:spTgt spid="4198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41989">
                                            <p:txEl>
                                              <p:pRg st="1" end="1"/>
                                            </p:txEl>
                                          </p:spTgt>
                                        </p:tgtEl>
                                        <p:attrNameLst>
                                          <p:attrName>style.visibility</p:attrName>
                                        </p:attrNameLst>
                                      </p:cBhvr>
                                      <p:to>
                                        <p:strVal val="visible"/>
                                      </p:to>
                                    </p:set>
                                    <p:animEffect transition="in" filter="checkerboard(across)">
                                      <p:cBhvr>
                                        <p:cTn id="24" dur="500"/>
                                        <p:tgtEl>
                                          <p:spTgt spid="4198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41989">
                                            <p:txEl>
                                              <p:pRg st="2" end="2"/>
                                            </p:txEl>
                                          </p:spTgt>
                                        </p:tgtEl>
                                        <p:attrNameLst>
                                          <p:attrName>style.visibility</p:attrName>
                                        </p:attrNameLst>
                                      </p:cBhvr>
                                      <p:to>
                                        <p:strVal val="visible"/>
                                      </p:to>
                                    </p:set>
                                    <p:animEffect transition="in" filter="checkerboard(across)">
                                      <p:cBhvr>
                                        <p:cTn id="29" dur="500"/>
                                        <p:tgtEl>
                                          <p:spTgt spid="41989">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41989">
                                            <p:txEl>
                                              <p:pRg st="3" end="3"/>
                                            </p:txEl>
                                          </p:spTgt>
                                        </p:tgtEl>
                                        <p:attrNameLst>
                                          <p:attrName>style.visibility</p:attrName>
                                        </p:attrNameLst>
                                      </p:cBhvr>
                                      <p:to>
                                        <p:strVal val="visible"/>
                                      </p:to>
                                    </p:set>
                                    <p:animEffect transition="in" filter="checkerboard(across)">
                                      <p:cBhvr>
                                        <p:cTn id="34" dur="500"/>
                                        <p:tgtEl>
                                          <p:spTgt spid="4198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41989">
                                            <p:txEl>
                                              <p:pRg st="4" end="4"/>
                                            </p:txEl>
                                          </p:spTgt>
                                        </p:tgtEl>
                                        <p:attrNameLst>
                                          <p:attrName>style.visibility</p:attrName>
                                        </p:attrNameLst>
                                      </p:cBhvr>
                                      <p:to>
                                        <p:strVal val="visible"/>
                                      </p:to>
                                    </p:set>
                                    <p:animEffect transition="in" filter="checkerboard(across)">
                                      <p:cBhvr>
                                        <p:cTn id="39" dur="500"/>
                                        <p:tgtEl>
                                          <p:spTgt spid="419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P spid="41989" grpId="0" build="p"/>
      <p:bldP spid="419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558899"/>
          </a:xfrm>
        </p:spPr>
        <p:txBody>
          <a:bodyPr/>
          <a:lstStyle/>
          <a:p>
            <a:pPr eaLnBrk="1" hangingPunct="1">
              <a:defRPr/>
            </a:pP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Несколько приемов:</a:t>
            </a:r>
            <a:r>
              <a:rPr lang="ru-RU" dirty="0" smtClean="0"/>
              <a:t/>
            </a:r>
            <a:br>
              <a:rPr lang="ru-RU" dirty="0" smtClean="0"/>
            </a:br>
            <a:endParaRPr lang="ru-RU" dirty="0" smtClean="0"/>
          </a:p>
        </p:txBody>
      </p:sp>
      <p:sp>
        <p:nvSpPr>
          <p:cNvPr id="73731" name="Rectangle 3"/>
          <p:cNvSpPr>
            <a:spLocks noGrp="1" noChangeArrowheads="1"/>
          </p:cNvSpPr>
          <p:nvPr>
            <p:ph type="body" idx="1"/>
          </p:nvPr>
        </p:nvSpPr>
        <p:spPr>
          <a:xfrm>
            <a:off x="323528" y="836712"/>
            <a:ext cx="8568952" cy="5760639"/>
          </a:xfrm>
        </p:spPr>
        <p:txBody>
          <a:bodyPr/>
          <a:lstStyle/>
          <a:p>
            <a:pPr lvl="0">
              <a:buNone/>
            </a:pPr>
            <a:r>
              <a:rPr lang="ru-RU" sz="2400" b="1" dirty="0" smtClean="0">
                <a:latin typeface="Times New Roman" pitchFamily="18" charset="0"/>
                <a:cs typeface="Times New Roman" pitchFamily="18" charset="0"/>
              </a:rPr>
              <a:t>1. Мозговая атака </a:t>
            </a:r>
            <a:r>
              <a:rPr lang="ru-RU" sz="2400" dirty="0" smtClean="0">
                <a:latin typeface="Times New Roman" pitchFamily="18" charset="0"/>
                <a:cs typeface="Times New Roman" pitchFamily="18" charset="0"/>
              </a:rPr>
              <a:t>(корзина идей)</a:t>
            </a:r>
          </a:p>
          <a:p>
            <a:pPr lvl="0">
              <a:buNone/>
            </a:pPr>
            <a:r>
              <a:rPr lang="ru-RU" sz="2400" dirty="0" smtClean="0">
                <a:latin typeface="Times New Roman" pitchFamily="18" charset="0"/>
                <a:cs typeface="Times New Roman" pitchFamily="18" charset="0"/>
              </a:rPr>
              <a:t>	Как методический прием мозговая атака используется в технологии критического мышления с целью активизации имеющихся знаний на стадии «вызова» при работе с </a:t>
            </a:r>
            <a:r>
              <a:rPr lang="ru-RU" sz="2400" dirty="0" err="1" smtClean="0">
                <a:latin typeface="Times New Roman" pitchFamily="18" charset="0"/>
                <a:cs typeface="Times New Roman" pitchFamily="18" charset="0"/>
              </a:rPr>
              <a:t>фактологическим</a:t>
            </a:r>
            <a:r>
              <a:rPr lang="ru-RU" sz="2400" dirty="0" smtClean="0">
                <a:latin typeface="Times New Roman" pitchFamily="18" charset="0"/>
                <a:cs typeface="Times New Roman" pitchFamily="18" charset="0"/>
              </a:rPr>
              <a:t> материалом. </a:t>
            </a:r>
          </a:p>
          <a:p>
            <a:pPr>
              <a:buNone/>
            </a:pPr>
            <a:r>
              <a:rPr lang="ru-RU" sz="2400" dirty="0" smtClean="0">
                <a:latin typeface="Times New Roman" pitchFamily="18" charset="0"/>
                <a:cs typeface="Times New Roman" pitchFamily="18" charset="0"/>
              </a:rPr>
              <a:t>	1 э т а п.: Учащимся предлагается подумать и записать все, что они знают или думают  по данной теме; </a:t>
            </a:r>
          </a:p>
          <a:p>
            <a:pPr>
              <a:buNone/>
            </a:pPr>
            <a:r>
              <a:rPr lang="ru-RU" sz="2400" dirty="0" smtClean="0">
                <a:latin typeface="Times New Roman" pitchFamily="18" charset="0"/>
                <a:cs typeface="Times New Roman" pitchFamily="18" charset="0"/>
              </a:rPr>
              <a:t>	2 э т а п.: Обмен информацией. </a:t>
            </a:r>
          </a:p>
          <a:p>
            <a:pPr lvl="0">
              <a:buNone/>
            </a:pPr>
            <a:r>
              <a:rPr lang="ru-RU" sz="2400" b="1" dirty="0" smtClean="0">
                <a:latin typeface="Times New Roman" pitchFamily="18" charset="0"/>
                <a:cs typeface="Times New Roman" pitchFamily="18" charset="0"/>
              </a:rPr>
              <a:t>2.  Кластеры </a:t>
            </a:r>
            <a:endParaRPr lang="ru-RU" sz="24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	Это способ графической организации материала, позволяющий сделать наглядными те мыслительные процессы, которые происходят при погружении в ту или иную тему. Кластер является отражением нелинейной формы мышления. Иногда такой способ называют «наглядным мозговым штурмом». </a:t>
            </a:r>
          </a:p>
          <a:p>
            <a:pPr eaLnBrk="1" hangingPunct="1">
              <a:buNone/>
              <a:defRPr/>
            </a:pPr>
            <a:endParaRPr lang="ru-RU"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42875"/>
          </a:xfrm>
        </p:spPr>
        <p:txBody>
          <a:bodyPr/>
          <a:lstStyle/>
          <a:p>
            <a:endParaRPr lang="ru-RU" dirty="0"/>
          </a:p>
        </p:txBody>
      </p:sp>
      <p:sp>
        <p:nvSpPr>
          <p:cNvPr id="3" name="Содержимое 2"/>
          <p:cNvSpPr>
            <a:spLocks noGrp="1"/>
          </p:cNvSpPr>
          <p:nvPr>
            <p:ph idx="1"/>
          </p:nvPr>
        </p:nvSpPr>
        <p:spPr>
          <a:xfrm>
            <a:off x="457200" y="764704"/>
            <a:ext cx="8229600" cy="5760640"/>
          </a:xfrm>
        </p:spPr>
        <p:txBody>
          <a:bodyPr/>
          <a:lstStyle/>
          <a:p>
            <a:r>
              <a:rPr lang="ru-RU" sz="2400" dirty="0" smtClean="0">
                <a:latin typeface="Times New Roman" pitchFamily="18" charset="0"/>
                <a:cs typeface="Times New Roman" pitchFamily="18" charset="0"/>
              </a:rPr>
              <a:t>Последовательность действий проста и логична:</a:t>
            </a:r>
          </a:p>
          <a:p>
            <a:r>
              <a:rPr lang="ru-RU" sz="2400" dirty="0" smtClean="0">
                <a:latin typeface="Times New Roman" pitchFamily="18" charset="0"/>
                <a:cs typeface="Times New Roman" pitchFamily="18" charset="0"/>
              </a:rPr>
              <a:t>1. Посередине чистого листа (классной доски) написать ключевое слово или предложение, которое является «сердцем» идеи, темы.</a:t>
            </a:r>
          </a:p>
          <a:p>
            <a:r>
              <a:rPr lang="ru-RU" sz="2400" dirty="0" smtClean="0">
                <a:latin typeface="Times New Roman" pitchFamily="18" charset="0"/>
                <a:cs typeface="Times New Roman" pitchFamily="18" charset="0"/>
              </a:rPr>
              <a:t>2. Вокруг «накидать» слова или предложения, выражающие идеи, факты, образы, подходящие для данной темы. (Модель «планеты и ее спутники»)</a:t>
            </a:r>
          </a:p>
          <a:p>
            <a:r>
              <a:rPr lang="ru-RU" sz="2400" dirty="0" smtClean="0">
                <a:latin typeface="Times New Roman" pitchFamily="18" charset="0"/>
                <a:cs typeface="Times New Roman" pitchFamily="18" charset="0"/>
              </a:rPr>
              <a:t>3. По мере записи, появившиеся слова соединяются прямыми линиями с ключевым понятием. У каждого из «спутников» в свою очередь тоже появляются «спутники», устанавливаются новые логические связи.</a:t>
            </a:r>
          </a:p>
          <a:p>
            <a:r>
              <a:rPr lang="ru-RU" sz="2400" dirty="0" smtClean="0">
                <a:latin typeface="Times New Roman" pitchFamily="18" charset="0"/>
                <a:cs typeface="Times New Roman" pitchFamily="18" charset="0"/>
              </a:rPr>
              <a:t>В итоге получается структура, которая графически отображает наши размышления, определяет информационное поле данной теме.</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774700"/>
          </a:xfrm>
        </p:spPr>
        <p:txBody>
          <a:bodyPr/>
          <a:lstStyle/>
          <a:p>
            <a:pPr algn="l" eaLnBrk="1" hangingPunct="1">
              <a:defRPr/>
            </a:pPr>
            <a:r>
              <a:rPr lang="ru-RU" sz="2000" dirty="0" smtClean="0">
                <a:latin typeface="Times New Roman" pitchFamily="18" charset="0"/>
                <a:cs typeface="Times New Roman" pitchFamily="18" charset="0"/>
              </a:rPr>
              <a:t>1. Мозговая атака. Вспомните основные способы характеристики героя.</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2. Создайте кластер, который обобщит все сказанное о нашем герое</a:t>
            </a:r>
          </a:p>
        </p:txBody>
      </p:sp>
      <p:sp>
        <p:nvSpPr>
          <p:cNvPr id="73731" name="Rectangle 3"/>
          <p:cNvSpPr>
            <a:spLocks noGrp="1" noChangeArrowheads="1"/>
          </p:cNvSpPr>
          <p:nvPr>
            <p:ph type="body" idx="1"/>
          </p:nvPr>
        </p:nvSpPr>
        <p:spPr>
          <a:xfrm>
            <a:off x="457200" y="981075"/>
            <a:ext cx="8229600" cy="5149850"/>
          </a:xfrm>
        </p:spPr>
        <p:txBody>
          <a:bodyPr/>
          <a:lstStyle/>
          <a:p>
            <a:pPr eaLnBrk="1" hangingPunct="1">
              <a:buNone/>
              <a:defRPr/>
            </a:pPr>
            <a:endParaRPr lang="ru-RU" sz="2800" dirty="0" smtClean="0"/>
          </a:p>
        </p:txBody>
      </p:sp>
      <p:graphicFrame>
        <p:nvGraphicFramePr>
          <p:cNvPr id="4" name="Схема 3"/>
          <p:cNvGraphicFramePr/>
          <p:nvPr/>
        </p:nvGraphicFramePr>
        <p:xfrm>
          <a:off x="755576" y="1397000"/>
          <a:ext cx="7560840" cy="4264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198859"/>
          </a:xfrm>
        </p:spPr>
        <p:txBody>
          <a:bodyPr/>
          <a:lstStyle/>
          <a:p>
            <a:pPr eaLnBrk="1" hangingPunct="1">
              <a:defRPr/>
            </a:pPr>
            <a:endParaRPr lang="ru-RU" dirty="0" smtClean="0"/>
          </a:p>
        </p:txBody>
      </p:sp>
      <p:sp>
        <p:nvSpPr>
          <p:cNvPr id="73731" name="Rectangle 3"/>
          <p:cNvSpPr>
            <a:spLocks noGrp="1" noChangeArrowheads="1"/>
          </p:cNvSpPr>
          <p:nvPr>
            <p:ph type="body" idx="1"/>
          </p:nvPr>
        </p:nvSpPr>
        <p:spPr>
          <a:xfrm>
            <a:off x="457200" y="548680"/>
            <a:ext cx="8229600" cy="5976664"/>
          </a:xfrm>
        </p:spPr>
        <p:txBody>
          <a:bodyPr/>
          <a:lstStyle/>
          <a:p>
            <a:pPr lvl="0">
              <a:buNone/>
            </a:pPr>
            <a:r>
              <a:rPr lang="ru-RU" sz="2400" b="1" dirty="0" smtClean="0">
                <a:latin typeface="Times New Roman" pitchFamily="18" charset="0"/>
                <a:cs typeface="Times New Roman" pitchFamily="18" charset="0"/>
              </a:rPr>
              <a:t> 3.  Составление ассоциативных цепочек</a:t>
            </a:r>
            <a:endParaRPr lang="ru-RU" sz="2400" dirty="0" smtClean="0">
              <a:latin typeface="Times New Roman" pitchFamily="18" charset="0"/>
              <a:cs typeface="Times New Roman" pitchFamily="18" charset="0"/>
            </a:endParaRPr>
          </a:p>
          <a:p>
            <a:pPr>
              <a:buNone/>
            </a:pPr>
            <a:r>
              <a:rPr lang="ru-RU" sz="2400" i="1" dirty="0" smtClean="0">
                <a:latin typeface="Times New Roman" pitchFamily="18" charset="0"/>
                <a:cs typeface="Times New Roman" pitchFamily="18" charset="0"/>
              </a:rPr>
              <a:t>Пример 1:</a:t>
            </a:r>
            <a:r>
              <a:rPr lang="ru-RU" sz="2400" dirty="0" smtClean="0">
                <a:latin typeface="Times New Roman" pitchFamily="18" charset="0"/>
                <a:cs typeface="Times New Roman" pitchFamily="18" charset="0"/>
              </a:rPr>
              <a:t> урок «Неизвестный Грибоедов»,  стадия вызова.</a:t>
            </a:r>
          </a:p>
          <a:p>
            <a:pPr algn="just">
              <a:buNone/>
            </a:pPr>
            <a:r>
              <a:rPr lang="ru-RU" sz="2400" b="1" dirty="0" smtClean="0">
                <a:latin typeface="Times New Roman" pitchFamily="18" charset="0"/>
                <a:cs typeface="Times New Roman" pitchFamily="18" charset="0"/>
              </a:rPr>
              <a:t>Задание: </a:t>
            </a:r>
            <a:r>
              <a:rPr lang="ru-RU" sz="2400" dirty="0" smtClean="0">
                <a:latin typeface="Times New Roman" pitchFamily="18" charset="0"/>
                <a:cs typeface="Times New Roman" pitchFamily="18" charset="0"/>
              </a:rPr>
              <a:t>Неизвестный – какие ассоциативные связи возникают у вас с этим словом и именем </a:t>
            </a:r>
            <a:r>
              <a:rPr lang="ru-RU" sz="2400" dirty="0" err="1" smtClean="0">
                <a:latin typeface="Times New Roman" pitchFamily="18" charset="0"/>
                <a:cs typeface="Times New Roman" pitchFamily="18" charset="0"/>
              </a:rPr>
              <a:t>Грибоедова</a:t>
            </a:r>
            <a:r>
              <a:rPr lang="ru-RU" sz="2400" dirty="0" smtClean="0">
                <a:latin typeface="Times New Roman" pitchFamily="18" charset="0"/>
                <a:cs typeface="Times New Roman" pitchFamily="18" charset="0"/>
              </a:rPr>
              <a:t>? (неизвестные страницы биографии – год рождения (1790-1795 ?), неизвестные произведения, не дошедшие до нас). – ЗАПИСЬ НА ДОСКЕ</a:t>
            </a:r>
          </a:p>
          <a:p>
            <a:pPr algn="just">
              <a:buNone/>
            </a:pPr>
            <a:endParaRPr lang="ru-RU" sz="2400" b="1" i="1" dirty="0" smtClean="0">
              <a:latin typeface="Times New Roman" pitchFamily="18" charset="0"/>
              <a:cs typeface="Times New Roman" pitchFamily="18" charset="0"/>
            </a:endParaRPr>
          </a:p>
          <a:p>
            <a:pPr algn="just">
              <a:buNone/>
            </a:pPr>
            <a:r>
              <a:rPr lang="ru-RU" sz="2400" b="1" i="1" dirty="0" smtClean="0">
                <a:latin typeface="Times New Roman" pitchFamily="18" charset="0"/>
                <a:cs typeface="Times New Roman" pitchFamily="18" charset="0"/>
              </a:rPr>
              <a:t>4.</a:t>
            </a:r>
            <a:r>
              <a:rPr lang="ru-RU" sz="2400" i="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Прием антиципации</a:t>
            </a:r>
            <a:r>
              <a:rPr lang="ru-RU" sz="2400" dirty="0" smtClean="0">
                <a:latin typeface="Times New Roman" pitchFamily="18" charset="0"/>
                <a:cs typeface="Times New Roman" pitchFamily="18" charset="0"/>
              </a:rPr>
              <a:t>,  т.е. умения предполагать, предвосхищать содержание темы урока или темы литературного произведения по отличительным признакам или ключевым деталям, по заглавию, иллюстрации, фотографии, группе ключевых слов, эпиграфу и т. д.</a:t>
            </a:r>
          </a:p>
          <a:p>
            <a:pPr algn="just">
              <a:buNone/>
            </a:pPr>
            <a:endParaRPr lang="ru-RU" sz="2400" dirty="0" smtClean="0">
              <a:latin typeface="Times New Roman" pitchFamily="18" charset="0"/>
              <a:cs typeface="Times New Roman" pitchFamily="18" charset="0"/>
            </a:endParaRP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198859"/>
          </a:xfrm>
        </p:spPr>
        <p:txBody>
          <a:bodyPr/>
          <a:lstStyle/>
          <a:p>
            <a:pPr eaLnBrk="1" hangingPunct="1">
              <a:defRPr/>
            </a:pPr>
            <a:endParaRPr lang="ru-RU" dirty="0" smtClean="0"/>
          </a:p>
        </p:txBody>
      </p:sp>
      <p:sp>
        <p:nvSpPr>
          <p:cNvPr id="73731" name="Rectangle 3"/>
          <p:cNvSpPr>
            <a:spLocks noGrp="1" noChangeArrowheads="1"/>
          </p:cNvSpPr>
          <p:nvPr>
            <p:ph type="body" idx="1"/>
          </p:nvPr>
        </p:nvSpPr>
        <p:spPr>
          <a:xfrm>
            <a:off x="457200" y="836712"/>
            <a:ext cx="8229600" cy="5688632"/>
          </a:xfrm>
        </p:spPr>
        <p:txBody>
          <a:bodyPr/>
          <a:lstStyle/>
          <a:p>
            <a:pPr>
              <a:buNone/>
            </a:pPr>
            <a:r>
              <a:rPr lang="ru-RU" sz="2000" dirty="0" smtClean="0">
                <a:latin typeface="Times New Roman" pitchFamily="18" charset="0"/>
                <a:cs typeface="Times New Roman" pitchFamily="18" charset="0"/>
              </a:rPr>
              <a:t>	Примеры</a:t>
            </a:r>
          </a:p>
          <a:p>
            <a:pPr>
              <a:buNone/>
            </a:pPr>
            <a:r>
              <a:rPr lang="ru-RU" sz="2000" dirty="0" smtClean="0">
                <a:latin typeface="Times New Roman" pitchFamily="18" charset="0"/>
                <a:cs typeface="Times New Roman" pitchFamily="18" charset="0"/>
              </a:rPr>
              <a:t>	1. В романе И.А. Гончарова при описании Обломова встречаем: «Цвет лица у Ильи Ильича … безразличный». Вы встречали человека с безразличным цветом лица, а как это изобразить художнику, а читатель из этой характеристики, что узнает о главном герое?… </a:t>
            </a:r>
          </a:p>
          <a:p>
            <a:pPr>
              <a:buNone/>
            </a:pPr>
            <a:r>
              <a:rPr lang="ru-RU" sz="2000" dirty="0" smtClean="0">
                <a:latin typeface="Times New Roman" pitchFamily="18" charset="0"/>
                <a:cs typeface="Times New Roman" pitchFamily="18" charset="0"/>
              </a:rPr>
              <a:t>	</a:t>
            </a:r>
          </a:p>
          <a:p>
            <a:pPr>
              <a:buNone/>
            </a:pPr>
            <a:r>
              <a:rPr lang="ru-RU" sz="2000" dirty="0" smtClean="0">
                <a:latin typeface="Times New Roman" pitchFamily="18" charset="0"/>
                <a:cs typeface="Times New Roman" pitchFamily="18" charset="0"/>
              </a:rPr>
              <a:t>	 2. Разговор об образе Петра Гринева. Предлагаю вспомнить и оформить с помощью кластера все, что известно о способах создания образа. Прошу найти  описание внешности Гринева. Окажется, что А.С.Пушкин в романе «Капитанская дочка» не дает описания внешности своего героя. Тем интереснее детям для себя открыть, что это делается специально для того, чтобы обратить внимание читателя на внутренний мир этого героя, на процесс его духовного роста и т. д. И обсуждение принимает совсем иное направление.</a:t>
            </a:r>
          </a:p>
          <a:p>
            <a:pPr>
              <a:buNone/>
            </a:pPr>
            <a:r>
              <a:rPr lang="ru-RU" sz="2000" dirty="0" smtClean="0">
                <a:latin typeface="Times New Roman" pitchFamily="18" charset="0"/>
                <a:cs typeface="Times New Roman" pitchFamily="18" charset="0"/>
              </a:rPr>
              <a:t>	</a:t>
            </a:r>
          </a:p>
          <a:p>
            <a:pPr>
              <a:buNone/>
            </a:pPr>
            <a:r>
              <a:rPr lang="ru-RU" sz="2000" dirty="0" smtClean="0">
                <a:latin typeface="Times New Roman" pitchFamily="18" charset="0"/>
                <a:cs typeface="Times New Roman" pitchFamily="18" charset="0"/>
              </a:rPr>
              <a:t>	 3. «Шинель» - повесть о …Дети сами в конце сформулируют тему.</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26851"/>
          </a:xfrm>
        </p:spPr>
        <p:txBody>
          <a:bodyPr/>
          <a:lstStyle/>
          <a:p>
            <a:endParaRPr lang="ru-RU" dirty="0"/>
          </a:p>
        </p:txBody>
      </p:sp>
      <p:sp>
        <p:nvSpPr>
          <p:cNvPr id="3" name="Содержимое 2"/>
          <p:cNvSpPr>
            <a:spLocks noGrp="1"/>
          </p:cNvSpPr>
          <p:nvPr>
            <p:ph idx="1"/>
          </p:nvPr>
        </p:nvSpPr>
        <p:spPr>
          <a:xfrm>
            <a:off x="457200" y="332656"/>
            <a:ext cx="8435280" cy="6192688"/>
          </a:xfrm>
        </p:spPr>
        <p:txBody>
          <a:bodyPr/>
          <a:lstStyle/>
          <a:p>
            <a:r>
              <a:rPr lang="ru-RU" sz="2400" dirty="0" smtClean="0">
                <a:latin typeface="Times New Roman" pitchFamily="18" charset="0"/>
                <a:cs typeface="Times New Roman" pitchFamily="18" charset="0"/>
              </a:rPr>
              <a:t>4. Урок по теме «Идейно-художественное своеобразие стихотворения  А.С.Пушкина «Зимнее утро»».</a:t>
            </a:r>
          </a:p>
          <a:p>
            <a:pPr>
              <a:buNone/>
            </a:pPr>
            <a:r>
              <a:rPr lang="ru-RU" sz="2000" dirty="0" smtClean="0">
                <a:latin typeface="Times New Roman" pitchFamily="18" charset="0"/>
                <a:cs typeface="Times New Roman" pitchFamily="18" charset="0"/>
              </a:rPr>
              <a:t>         </a:t>
            </a:r>
          </a:p>
          <a:p>
            <a:pPr>
              <a:buNone/>
            </a:pPr>
            <a:r>
              <a:rPr lang="ru-RU" sz="2000" dirty="0" smtClean="0">
                <a:latin typeface="Times New Roman" pitchFamily="18" charset="0"/>
                <a:cs typeface="Times New Roman" pitchFamily="18" charset="0"/>
              </a:rPr>
              <a:t>      Звучит музыкальная иллюстрация   </a:t>
            </a:r>
            <a:r>
              <a:rPr lang="ru-RU" sz="2000" dirty="0" err="1" smtClean="0">
                <a:latin typeface="Times New Roman" pitchFamily="18" charset="0"/>
                <a:cs typeface="Times New Roman" pitchFamily="18" charset="0"/>
              </a:rPr>
              <a:t>Вивальди</a:t>
            </a:r>
            <a:r>
              <a:rPr lang="ru-RU" sz="2000" dirty="0" smtClean="0">
                <a:latin typeface="Times New Roman" pitchFamily="18" charset="0"/>
                <a:cs typeface="Times New Roman" pitchFamily="18" charset="0"/>
              </a:rPr>
              <a:t> «Времена года. Зима.»  </a:t>
            </a:r>
          </a:p>
          <a:p>
            <a:pPr>
              <a:buNone/>
            </a:pPr>
            <a:r>
              <a:rPr lang="ru-RU" sz="2000" dirty="0" smtClean="0">
                <a:latin typeface="Times New Roman" pitchFamily="18" charset="0"/>
                <a:cs typeface="Times New Roman" pitchFamily="18" charset="0"/>
              </a:rPr>
              <a:t>      Беседа с детьми:</a:t>
            </a:r>
          </a:p>
          <a:p>
            <a:r>
              <a:rPr lang="ru-RU" sz="2000" dirty="0" smtClean="0">
                <a:latin typeface="Times New Roman" pitchFamily="18" charset="0"/>
                <a:cs typeface="Times New Roman" pitchFamily="18" charset="0"/>
              </a:rPr>
              <a:t>-Закройте глаза и представьте себе, какое время года изобразил композитор в своём произведении? Почему?</a:t>
            </a:r>
          </a:p>
          <a:p>
            <a:r>
              <a:rPr lang="ru-RU" sz="2000" dirty="0" smtClean="0">
                <a:latin typeface="Times New Roman" pitchFamily="18" charset="0"/>
                <a:cs typeface="Times New Roman" pitchFamily="18" charset="0"/>
              </a:rPr>
              <a:t>- А теперь попробуйте вспомнить, с какими радостными событиями связана для вас зима? Представьте себе зимний ясный день, когда на синем-синем небе весело и победно сияет солнце, искрится до боли в глазах выпавший ночью снег… Продумайте, вспомните и представьте всё-всё, даже мельчайшие детали окружающей вас природы, звуки, ваши мысли, чувства.</a:t>
            </a:r>
          </a:p>
          <a:p>
            <a:pPr>
              <a:buNone/>
            </a:pPr>
            <a:r>
              <a:rPr lang="ru-RU" sz="2000" dirty="0" smtClean="0">
                <a:latin typeface="Times New Roman" pitchFamily="18" charset="0"/>
                <a:cs typeface="Times New Roman" pitchFamily="18" charset="0"/>
              </a:rPr>
              <a:t>      </a:t>
            </a:r>
          </a:p>
          <a:p>
            <a:pPr>
              <a:buNone/>
            </a:pPr>
            <a:r>
              <a:rPr lang="ru-RU" sz="2000" dirty="0" smtClean="0">
                <a:latin typeface="Times New Roman" pitchFamily="18" charset="0"/>
                <a:cs typeface="Times New Roman" pitchFamily="18" charset="0"/>
              </a:rPr>
              <a:t>      А теперь послушайте строки замечательного поэта А.С.Пушкина и скажите, какие чувства вызвало у вас его стихотворение и созвучны ли они тому, что вы почувствовали  до этого. </a:t>
            </a:r>
            <a:endParaRPr lang="ru-RU"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558899"/>
          </a:xfrm>
        </p:spPr>
        <p:txBody>
          <a:bodyPr/>
          <a:lstStyle/>
          <a:p>
            <a:endParaRPr lang="ru-RU" dirty="0"/>
          </a:p>
        </p:txBody>
      </p:sp>
      <p:sp>
        <p:nvSpPr>
          <p:cNvPr id="3" name="Содержимое 2"/>
          <p:cNvSpPr>
            <a:spLocks noGrp="1"/>
          </p:cNvSpPr>
          <p:nvPr>
            <p:ph idx="1"/>
          </p:nvPr>
        </p:nvSpPr>
        <p:spPr>
          <a:xfrm>
            <a:off x="457200" y="476672"/>
            <a:ext cx="8229600" cy="6048672"/>
          </a:xfrm>
        </p:spPr>
        <p:txBody>
          <a:bodyPr/>
          <a:lstStyle/>
          <a:p>
            <a:pPr lvl="0">
              <a:buNone/>
            </a:pPr>
            <a:r>
              <a:rPr lang="ru-RU" sz="2800" b="1" dirty="0" smtClean="0">
                <a:latin typeface="Times New Roman" pitchFamily="18" charset="0"/>
                <a:cs typeface="Times New Roman" pitchFamily="18" charset="0"/>
              </a:rPr>
              <a:t>4. «Верные – неверные утверждения».</a:t>
            </a:r>
            <a:r>
              <a:rPr lang="ru-RU" sz="2800" dirty="0" smtClean="0">
                <a:latin typeface="Times New Roman" pitchFamily="18" charset="0"/>
                <a:cs typeface="Times New Roman" pitchFamily="18" charset="0"/>
              </a:rPr>
              <a:t> Этот прием помогает развивать  умение прогнозировать. На стадии вызова учитель предлагает несколько утверждений по еще не изученной теме. Дети выдвигают верные утверждения, полагаясь на собственный опыт или просто угадывая. В любом случае они настраиваются на изучение темы, выделяют ключевые моменты. На стадии рефлексии возвращаемся к этому приему, чтобы выяснить, какие утверждения были верными.</a:t>
            </a:r>
          </a:p>
          <a:p>
            <a:pPr lvl="0">
              <a:buNone/>
            </a:pPr>
            <a:r>
              <a:rPr lang="ru-RU" sz="2800" dirty="0" smtClean="0">
                <a:latin typeface="Times New Roman" pitchFamily="18" charset="0"/>
                <a:cs typeface="Times New Roman" pitchFamily="18" charset="0"/>
              </a:rPr>
              <a:t>5. Этот же прием можно использовать на стадии  проверки прочитанной дома статьи в учебнике или текста и т.д.</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endParaRPr lang="ru-RU"/>
          </a:p>
        </p:txBody>
      </p:sp>
      <p:sp>
        <p:nvSpPr>
          <p:cNvPr id="18435" name="Rectangle 3"/>
          <p:cNvSpPr>
            <a:spLocks noGrp="1" noChangeArrowheads="1"/>
          </p:cNvSpPr>
          <p:nvPr>
            <p:ph type="body" idx="1"/>
          </p:nvPr>
        </p:nvSpPr>
        <p:spPr/>
        <p:txBody>
          <a:bodyPr/>
          <a:lstStyle/>
          <a:p>
            <a:endParaRPr lang="ru-RU"/>
          </a:p>
        </p:txBody>
      </p:sp>
      <p:pic>
        <p:nvPicPr>
          <p:cNvPr id="18436" name="Picture 4" descr="0156(1)"/>
          <p:cNvPicPr>
            <a:picLocks noChangeAspect="1" noChangeArrowheads="1"/>
          </p:cNvPicPr>
          <p:nvPr/>
        </p:nvPicPr>
        <p:blipFill>
          <a:blip r:embed="rId2" cstate="print"/>
          <a:srcRect/>
          <a:stretch>
            <a:fillRect/>
          </a:stretch>
        </p:blipFill>
        <p:spPr bwMode="auto">
          <a:xfrm>
            <a:off x="0" y="0"/>
            <a:ext cx="9324975" cy="685800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ru-RU"/>
          </a:p>
        </p:txBody>
      </p:sp>
      <p:sp>
        <p:nvSpPr>
          <p:cNvPr id="19459" name="Rectangle 3"/>
          <p:cNvSpPr>
            <a:spLocks noGrp="1" noChangeArrowheads="1"/>
          </p:cNvSpPr>
          <p:nvPr>
            <p:ph type="body" idx="1"/>
          </p:nvPr>
        </p:nvSpPr>
        <p:spPr>
          <a:xfrm>
            <a:off x="457200" y="1600200"/>
            <a:ext cx="8229600" cy="4924425"/>
          </a:xfrm>
        </p:spPr>
        <p:txBody>
          <a:bodyPr/>
          <a:lstStyle/>
          <a:p>
            <a:endParaRPr lang="ru-RU"/>
          </a:p>
        </p:txBody>
      </p:sp>
      <p:pic>
        <p:nvPicPr>
          <p:cNvPr id="19461" name="Picture 5" descr="00037921"/>
          <p:cNvPicPr>
            <a:picLocks noChangeAspect="1" noChangeArrowheads="1"/>
          </p:cNvPicPr>
          <p:nvPr/>
        </p:nvPicPr>
        <p:blipFill>
          <a:blip r:embed="rId2" cstate="print"/>
          <a:srcRect/>
          <a:stretch>
            <a:fillRect/>
          </a:stretch>
        </p:blipFill>
        <p:spPr bwMode="auto">
          <a:xfrm>
            <a:off x="-2743200" y="-1447800"/>
            <a:ext cx="14630400" cy="97536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endParaRPr lang="ru-RU"/>
          </a:p>
        </p:txBody>
      </p:sp>
      <p:sp>
        <p:nvSpPr>
          <p:cNvPr id="20483" name="Rectangle 3"/>
          <p:cNvSpPr>
            <a:spLocks noGrp="1" noChangeArrowheads="1"/>
          </p:cNvSpPr>
          <p:nvPr>
            <p:ph type="body" idx="1"/>
          </p:nvPr>
        </p:nvSpPr>
        <p:spPr/>
        <p:txBody>
          <a:bodyPr/>
          <a:lstStyle/>
          <a:p>
            <a:endParaRPr lang="ru-RU"/>
          </a:p>
        </p:txBody>
      </p:sp>
      <p:pic>
        <p:nvPicPr>
          <p:cNvPr id="20484" name="Picture 4" descr="00076"/>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918939"/>
          </a:xfrm>
        </p:spPr>
        <p:txBody>
          <a:bodyPr/>
          <a:lstStyle/>
          <a:p>
            <a:r>
              <a:rPr lang="ru-RU" sz="3600" b="1" dirty="0" smtClean="0">
                <a:latin typeface="Times New Roman" pitchFamily="18" charset="0"/>
                <a:cs typeface="Times New Roman" pitchFamily="18" charset="0"/>
              </a:rPr>
              <a:t>6. Прием «Знаю - хочу узнать – узнал».</a:t>
            </a:r>
            <a:endParaRPr lang="ru-RU" sz="3600" dirty="0"/>
          </a:p>
        </p:txBody>
      </p:sp>
      <p:graphicFrame>
        <p:nvGraphicFramePr>
          <p:cNvPr id="9" name="Содержимое 8"/>
          <p:cNvGraphicFramePr>
            <a:graphicFrameLocks noGrp="1"/>
          </p:cNvGraphicFramePr>
          <p:nvPr>
            <p:ph idx="1"/>
          </p:nvPr>
        </p:nvGraphicFramePr>
        <p:xfrm>
          <a:off x="395535" y="1124744"/>
          <a:ext cx="8496945" cy="5070336"/>
        </p:xfrm>
        <a:graphic>
          <a:graphicData uri="http://schemas.openxmlformats.org/drawingml/2006/table">
            <a:tbl>
              <a:tblPr firstRow="1" bandRow="1">
                <a:tableStyleId>{5C22544A-7EE6-4342-B048-85BDC9FD1C3A}</a:tableStyleId>
              </a:tblPr>
              <a:tblGrid>
                <a:gridCol w="2808313"/>
                <a:gridCol w="3024336"/>
                <a:gridCol w="2664296"/>
              </a:tblGrid>
              <a:tr h="864096">
                <a:tc>
                  <a:txBody>
                    <a:bodyPr/>
                    <a:lstStyle/>
                    <a:p>
                      <a:pPr algn="ctr">
                        <a:lnSpc>
                          <a:spcPct val="115000"/>
                        </a:lnSpc>
                        <a:spcAft>
                          <a:spcPts val="0"/>
                        </a:spcAft>
                      </a:pPr>
                      <a:r>
                        <a:rPr lang="ru-RU" sz="3200" dirty="0" smtClean="0">
                          <a:latin typeface="Times New Roman" pitchFamily="18" charset="0"/>
                          <a:ea typeface="Calibri"/>
                          <a:cs typeface="Times New Roman" pitchFamily="18" charset="0"/>
                        </a:rPr>
                        <a:t>Знаю</a:t>
                      </a:r>
                      <a:endParaRPr lang="ru-RU" sz="3200" dirty="0">
                        <a:latin typeface="Times New Roman" pitchFamily="18" charset="0"/>
                        <a:ea typeface="Calibri"/>
                        <a:cs typeface="Times New Roman" pitchFamily="18" charset="0"/>
                      </a:endParaRPr>
                    </a:p>
                  </a:txBody>
                  <a:tcPr marL="68580" marR="68580" marT="0" marB="0"/>
                </a:tc>
                <a:tc>
                  <a:txBody>
                    <a:bodyPr/>
                    <a:lstStyle/>
                    <a:p>
                      <a:pPr algn="ctr"/>
                      <a:r>
                        <a:rPr lang="ru-RU" sz="3200" b="1" kern="1200" dirty="0" smtClean="0">
                          <a:solidFill>
                            <a:schemeClr val="lt1"/>
                          </a:solidFill>
                          <a:latin typeface="Times New Roman" pitchFamily="18" charset="0"/>
                          <a:ea typeface="+mn-ea"/>
                          <a:cs typeface="Times New Roman" pitchFamily="18" charset="0"/>
                        </a:rPr>
                        <a:t>Хочу узнать</a:t>
                      </a:r>
                      <a:endParaRPr lang="ru-RU" sz="3200" dirty="0">
                        <a:latin typeface="Times New Roman" pitchFamily="18" charset="0"/>
                        <a:cs typeface="Times New Roman" pitchFamily="18" charset="0"/>
                      </a:endParaRPr>
                    </a:p>
                  </a:txBody>
                  <a:tcPr/>
                </a:tc>
                <a:tc>
                  <a:txBody>
                    <a:bodyPr/>
                    <a:lstStyle/>
                    <a:p>
                      <a:pPr algn="ctr"/>
                      <a:r>
                        <a:rPr lang="ru-RU" sz="3200" dirty="0" smtClean="0">
                          <a:latin typeface="Times New Roman" pitchFamily="18" charset="0"/>
                          <a:cs typeface="Times New Roman" pitchFamily="18" charset="0"/>
                        </a:rPr>
                        <a:t>Узнал</a:t>
                      </a:r>
                      <a:endParaRPr lang="ru-RU" sz="3200" dirty="0">
                        <a:latin typeface="Times New Roman" pitchFamily="18" charset="0"/>
                        <a:cs typeface="Times New Roman" pitchFamily="18" charset="0"/>
                      </a:endParaRPr>
                    </a:p>
                  </a:txBody>
                  <a:tcPr/>
                </a:tc>
              </a:tr>
              <a:tr h="4174929">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ru-RU" sz="1800" dirty="0" smtClean="0">
                          <a:solidFill>
                            <a:srgbClr val="002060"/>
                          </a:solidFill>
                          <a:latin typeface="Times New Roman" pitchFamily="18" charset="0"/>
                          <a:cs typeface="Times New Roman" pitchFamily="18" charset="0"/>
                        </a:rPr>
                        <a:t>В колонку «Знаю» вносят сведения, известные по этой теме (результат обсуждения в паре). Это могут быть какие-то ассоциации, исторические сведения, предположения</a:t>
                      </a:r>
                    </a:p>
                    <a:p>
                      <a:pPr algn="just">
                        <a:lnSpc>
                          <a:spcPct val="150000"/>
                        </a:lnSpc>
                        <a:spcAft>
                          <a:spcPts val="0"/>
                        </a:spcAft>
                      </a:pPr>
                      <a:endParaRPr lang="ru-RU" sz="1800" dirty="0">
                        <a:solidFill>
                          <a:srgbClr val="002060"/>
                        </a:solidFill>
                        <a:latin typeface="Times New Roman" pitchFamily="18" charset="0"/>
                        <a:ea typeface="Calibri"/>
                        <a:cs typeface="Times New Roman" pitchFamily="18" charset="0"/>
                      </a:endParaRPr>
                    </a:p>
                  </a:txBody>
                  <a:tcPr marL="68580" marR="68580" marT="0" marB="0"/>
                </a:tc>
                <a:tc>
                  <a:txBody>
                    <a:bodyPr/>
                    <a:lstStyle/>
                    <a:p>
                      <a:pPr>
                        <a:lnSpc>
                          <a:spcPct val="100000"/>
                        </a:lnSpc>
                      </a:pPr>
                      <a:r>
                        <a:rPr lang="ru-RU" sz="1800" dirty="0" smtClean="0">
                          <a:solidFill>
                            <a:srgbClr val="002060"/>
                          </a:solidFill>
                          <a:latin typeface="Times New Roman" pitchFamily="18" charset="0"/>
                          <a:cs typeface="Times New Roman" pitchFamily="18" charset="0"/>
                        </a:rPr>
                        <a:t>После обсуждения полученных результатов  учащиеся сами формулируют цели урока: что я хочу узнать? В колонку «Хочу узнать» предлагается внести спорные вопросы и идеи.</a:t>
                      </a:r>
                    </a:p>
                    <a:p>
                      <a:pPr>
                        <a:lnSpc>
                          <a:spcPct val="100000"/>
                        </a:lnSpc>
                      </a:pPr>
                      <a:r>
                        <a:rPr lang="ru-RU" sz="1800" dirty="0" smtClean="0">
                          <a:solidFill>
                            <a:srgbClr val="002060"/>
                          </a:solidFill>
                          <a:latin typeface="Times New Roman" pitchFamily="18" charset="0"/>
                          <a:cs typeface="Times New Roman" pitchFamily="18" charset="0"/>
                        </a:rPr>
                        <a:t>Затем учащиеся читают  текст,  пытаются найти ответы на поставленные ими вопросы.</a:t>
                      </a:r>
                    </a:p>
                    <a:p>
                      <a:pPr>
                        <a:lnSpc>
                          <a:spcPct val="100000"/>
                        </a:lnSpc>
                      </a:pPr>
                      <a:endParaRPr lang="ru-RU" sz="1800" dirty="0">
                        <a:solidFill>
                          <a:srgbClr val="002060"/>
                        </a:solidFill>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ru-RU" sz="1800" dirty="0" smtClean="0">
                          <a:solidFill>
                            <a:srgbClr val="002060"/>
                          </a:solidFill>
                          <a:latin typeface="Times New Roman" pitchFamily="18" charset="0"/>
                          <a:cs typeface="Times New Roman" pitchFamily="18" charset="0"/>
                        </a:rPr>
                        <a:t>После изучения темы соотносят полученную информацию с той, что была у них в начале урока, учатся </a:t>
                      </a:r>
                      <a:r>
                        <a:rPr lang="ru-RU" sz="1800" dirty="0" err="1" smtClean="0">
                          <a:solidFill>
                            <a:srgbClr val="002060"/>
                          </a:solidFill>
                          <a:latin typeface="Times New Roman" pitchFamily="18" charset="0"/>
                          <a:cs typeface="Times New Roman" pitchFamily="18" charset="0"/>
                        </a:rPr>
                        <a:t>рефлексировать</a:t>
                      </a:r>
                      <a:r>
                        <a:rPr lang="ru-RU" sz="1800" dirty="0" smtClean="0">
                          <a:solidFill>
                            <a:srgbClr val="002060"/>
                          </a:solidFill>
                          <a:latin typeface="Times New Roman" pitchFamily="18" charset="0"/>
                          <a:cs typeface="Times New Roman" pitchFamily="18" charset="0"/>
                        </a:rPr>
                        <a:t> собственную мыслительную деятельность.</a:t>
                      </a:r>
                    </a:p>
                    <a:p>
                      <a:pPr>
                        <a:lnSpc>
                          <a:spcPct val="150000"/>
                        </a:lnSpc>
                      </a:pPr>
                      <a:endParaRPr lang="ru-RU" sz="1800" dirty="0">
                        <a:solidFill>
                          <a:srgbClr val="002060"/>
                        </a:solidFill>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2"/>
            <a:ext cx="8229600" cy="5599460"/>
          </a:xfrm>
        </p:spPr>
        <p:txBody>
          <a:bodyPr/>
          <a:lstStyle/>
          <a:p>
            <a:pPr lvl="0" algn="l"/>
            <a:r>
              <a:rPr lang="ru-RU" sz="4000" u="sng" dirty="0" smtClean="0">
                <a:latin typeface="Times New Roman" pitchFamily="18" charset="0"/>
                <a:cs typeface="Times New Roman" pitchFamily="18" charset="0"/>
              </a:rPr>
              <a:t>Фаза  </a:t>
            </a:r>
            <a:r>
              <a:rPr lang="ru-RU" sz="2000" u="sng" dirty="0" smtClean="0">
                <a:latin typeface="Times New Roman" pitchFamily="18" charset="0"/>
                <a:cs typeface="Times New Roman" pitchFamily="18" charset="0"/>
              </a:rPr>
              <a:t> </a:t>
            </a:r>
            <a:r>
              <a:rPr lang="ru-RU" sz="3600" u="sng" dirty="0" smtClean="0">
                <a:latin typeface="Times New Roman" pitchFamily="18" charset="0"/>
                <a:cs typeface="Times New Roman" pitchFamily="18" charset="0"/>
              </a:rPr>
              <a:t>осмысления содержания.</a:t>
            </a:r>
            <a:br>
              <a:rPr lang="ru-RU" sz="3600" u="sng"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Вторая стадия технологии критического мышления – «Стадия осмысления содержания». Она позволяет получить новую информацию, осмыслить ее, соотнести с уже имеющимися знаниями. На данной стадии идет активная самостоятельная работа учащихся.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sp>
        <p:nvSpPr>
          <p:cNvPr id="73731" name="Rectangle 3"/>
          <p:cNvSpPr>
            <a:spLocks noGrp="1" noChangeArrowheads="1"/>
          </p:cNvSpPr>
          <p:nvPr>
            <p:ph type="body" idx="1"/>
          </p:nvPr>
        </p:nvSpPr>
        <p:spPr>
          <a:xfrm flipV="1">
            <a:off x="457200" y="6669359"/>
            <a:ext cx="8229600" cy="45719"/>
          </a:xfrm>
        </p:spPr>
        <p:txBody>
          <a:bodyPr/>
          <a:lstStyle/>
          <a:p>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42875"/>
          </a:xfrm>
        </p:spPr>
        <p:txBody>
          <a:bodyPr/>
          <a:lstStyle/>
          <a:p>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Несколько  приемов</a:t>
            </a:r>
            <a:br>
              <a:rPr lang="ru-RU" sz="2400" b="1" dirty="0" smtClean="0">
                <a:latin typeface="Times New Roman" pitchFamily="18" charset="0"/>
                <a:cs typeface="Times New Roman" pitchFamily="18" charset="0"/>
              </a:rPr>
            </a:br>
            <a:endParaRPr lang="ru-RU" sz="2400" dirty="0"/>
          </a:p>
        </p:txBody>
      </p:sp>
      <p:sp>
        <p:nvSpPr>
          <p:cNvPr id="3" name="Содержимое 2"/>
          <p:cNvSpPr>
            <a:spLocks noGrp="1"/>
          </p:cNvSpPr>
          <p:nvPr>
            <p:ph idx="1"/>
          </p:nvPr>
        </p:nvSpPr>
        <p:spPr>
          <a:xfrm>
            <a:off x="179512" y="692696"/>
            <a:ext cx="8784976" cy="5904656"/>
          </a:xfrm>
        </p:spPr>
        <p:txBody>
          <a:bodyPr/>
          <a:lstStyle/>
          <a:p>
            <a:pPr>
              <a:buNone/>
            </a:pPr>
            <a:r>
              <a:rPr lang="ru-RU" sz="2400" b="1" dirty="0" smtClean="0">
                <a:latin typeface="Times New Roman" pitchFamily="18" charset="0"/>
                <a:cs typeface="Times New Roman" pitchFamily="18" charset="0"/>
              </a:rPr>
              <a:t>1.  «Чтение с остановками»</a:t>
            </a:r>
          </a:p>
          <a:p>
            <a:pPr>
              <a:buNone/>
            </a:pPr>
            <a:r>
              <a:rPr lang="ru-RU" sz="2400" b="1" dirty="0" smtClean="0">
                <a:latin typeface="Times New Roman" pitchFamily="18" charset="0"/>
                <a:cs typeface="Times New Roman" pitchFamily="18" charset="0"/>
              </a:rPr>
              <a:t>Требует п</a:t>
            </a:r>
            <a:r>
              <a:rPr lang="ru-RU" sz="2400" dirty="0" smtClean="0">
                <a:latin typeface="Times New Roman" pitchFamily="18" charset="0"/>
                <a:cs typeface="Times New Roman" pitchFamily="18" charset="0"/>
              </a:rPr>
              <a:t>одготовительной  работы:</a:t>
            </a:r>
          </a:p>
          <a:p>
            <a:pPr>
              <a:buNone/>
            </a:pPr>
            <a:r>
              <a:rPr lang="ru-RU" sz="2400" dirty="0" smtClean="0">
                <a:latin typeface="Times New Roman" pitchFamily="18" charset="0"/>
                <a:cs typeface="Times New Roman" pitchFamily="18" charset="0"/>
              </a:rPr>
              <a:t>1. Учитель выбирает текст для чтения. Критерии для отбора:</a:t>
            </a:r>
          </a:p>
          <a:p>
            <a:pPr>
              <a:buNone/>
            </a:pPr>
            <a:r>
              <a:rPr lang="ru-RU" sz="2400" dirty="0" smtClean="0">
                <a:latin typeface="Times New Roman" pitchFamily="18" charset="0"/>
                <a:cs typeface="Times New Roman" pitchFamily="18" charset="0"/>
              </a:rPr>
              <a:t>- текст должен быть абсолютно неизвестным для данной аудитории;</a:t>
            </a:r>
          </a:p>
          <a:p>
            <a:pPr>
              <a:buNone/>
            </a:pPr>
            <a:r>
              <a:rPr lang="ru-RU" sz="2400" dirty="0" smtClean="0">
                <a:latin typeface="Times New Roman" pitchFamily="18" charset="0"/>
                <a:cs typeface="Times New Roman" pitchFamily="18" charset="0"/>
              </a:rPr>
              <a:t>- динамичный, событийный сюжет;</a:t>
            </a:r>
          </a:p>
          <a:p>
            <a:pPr>
              <a:buNone/>
            </a:pPr>
            <a:r>
              <a:rPr lang="ru-RU" sz="2400" dirty="0" smtClean="0">
                <a:latin typeface="Times New Roman" pitchFamily="18" charset="0"/>
                <a:cs typeface="Times New Roman" pitchFamily="18" charset="0"/>
              </a:rPr>
              <a:t>- неожиданная развязка, «открытый» проблемный финал.</a:t>
            </a:r>
          </a:p>
          <a:p>
            <a:pPr>
              <a:buNone/>
            </a:pPr>
            <a:r>
              <a:rPr lang="ru-RU" sz="2400" dirty="0" smtClean="0">
                <a:latin typeface="Times New Roman" pitchFamily="18" charset="0"/>
                <a:cs typeface="Times New Roman" pitchFamily="18" charset="0"/>
              </a:rPr>
              <a:t>2. Текст заранее делится на смысловые части. Прямо в тексте отмечается, где следует прервать чтение и сделать остановку: «первая остановка», «вторая остановка» и т. д.</a:t>
            </a:r>
          </a:p>
          <a:p>
            <a:pPr>
              <a:buNone/>
            </a:pPr>
            <a:r>
              <a:rPr lang="ru-RU" sz="2400" dirty="0" smtClean="0">
                <a:latin typeface="Times New Roman" pitchFamily="18" charset="0"/>
                <a:cs typeface="Times New Roman" pitchFamily="18" charset="0"/>
              </a:rPr>
              <a:t>3. Учитель заранее продумывает вопросы и задания к тексту, направленные на развитие у учащихся различных мыслительных навыков;  дает инструкцию и организовывает процесс чтения с остановками.</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198859"/>
          </a:xfrm>
        </p:spPr>
        <p:txBody>
          <a:bodyPr/>
          <a:lstStyle/>
          <a:p>
            <a:pPr lvl="0" algn="l"/>
            <a:r>
              <a:rPr lang="ru-RU" sz="2000" u="sng" dirty="0" smtClean="0">
                <a:latin typeface="Times New Roman" pitchFamily="18" charset="0"/>
                <a:cs typeface="Times New Roman" pitchFamily="18" charset="0"/>
              </a:rPr>
              <a:t/>
            </a:r>
            <a:br>
              <a:rPr lang="ru-RU" sz="2000" u="sng" dirty="0" smtClean="0">
                <a:latin typeface="Times New Roman" pitchFamily="18" charset="0"/>
                <a:cs typeface="Times New Roman" pitchFamily="18" charset="0"/>
              </a:rPr>
            </a:br>
            <a:r>
              <a:rPr lang="ru-RU" sz="2000" u="sng" dirty="0" smtClean="0">
                <a:latin typeface="Times New Roman" pitchFamily="18" charset="0"/>
                <a:cs typeface="Times New Roman" pitchFamily="18" charset="0"/>
              </a:rPr>
              <a:t/>
            </a:r>
            <a:br>
              <a:rPr lang="ru-RU" sz="2000" u="sng" dirty="0" smtClean="0">
                <a:latin typeface="Times New Roman" pitchFamily="18" charset="0"/>
                <a:cs typeface="Times New Roman" pitchFamily="18" charset="0"/>
              </a:rPr>
            </a:br>
            <a:r>
              <a:rPr lang="ru-RU" sz="2000" u="sng" dirty="0" smtClean="0">
                <a:latin typeface="Times New Roman" pitchFamily="18" charset="0"/>
                <a:cs typeface="Times New Roman" pitchFamily="18" charset="0"/>
              </a:rPr>
              <a:t/>
            </a:r>
            <a:br>
              <a:rPr lang="ru-RU" sz="2000" u="sng"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sp>
        <p:nvSpPr>
          <p:cNvPr id="73731" name="Rectangle 3"/>
          <p:cNvSpPr>
            <a:spLocks noGrp="1" noChangeArrowheads="1"/>
          </p:cNvSpPr>
          <p:nvPr>
            <p:ph type="body" idx="1"/>
          </p:nvPr>
        </p:nvSpPr>
        <p:spPr>
          <a:xfrm>
            <a:off x="457200" y="476672"/>
            <a:ext cx="8229600" cy="6192688"/>
          </a:xfrm>
        </p:spPr>
        <p:txBody>
          <a:bodyPr/>
          <a:lstStyle/>
          <a:p>
            <a:pPr>
              <a:buNone/>
            </a:pPr>
            <a:r>
              <a:rPr lang="ru-RU" sz="2000" b="1" dirty="0" smtClean="0">
                <a:latin typeface="Times New Roman" pitchFamily="18" charset="0"/>
                <a:cs typeface="Times New Roman" pitchFamily="18" charset="0"/>
              </a:rPr>
              <a:t> Ч</a:t>
            </a:r>
            <a:r>
              <a:rPr lang="ru-RU" sz="2000" dirty="0" smtClean="0">
                <a:latin typeface="Times New Roman" pitchFamily="18" charset="0"/>
                <a:cs typeface="Times New Roman" pitchFamily="18" charset="0"/>
              </a:rPr>
              <a:t>тение текста осуществляется по частям, каждая часть анализируется и</a:t>
            </a:r>
          </a:p>
          <a:p>
            <a:pPr>
              <a:buNone/>
            </a:pPr>
            <a:r>
              <a:rPr lang="ru-RU" sz="2000" dirty="0" smtClean="0">
                <a:latin typeface="Times New Roman" pitchFamily="18" charset="0"/>
                <a:cs typeface="Times New Roman" pitchFamily="18" charset="0"/>
              </a:rPr>
              <a:t>делаются прогнозы о дальнейшем содержании. Отвечая на вопросы, </a:t>
            </a:r>
          </a:p>
          <a:p>
            <a:pPr>
              <a:buNone/>
            </a:pPr>
            <a:r>
              <a:rPr lang="ru-RU" sz="2000" dirty="0" smtClean="0">
                <a:latin typeface="Times New Roman" pitchFamily="18" charset="0"/>
                <a:cs typeface="Times New Roman" pitchFamily="18" charset="0"/>
              </a:rPr>
              <a:t>дети делают предположения о содержании, рассказывают о своих</a:t>
            </a:r>
          </a:p>
          <a:p>
            <a:pPr>
              <a:buNone/>
            </a:pPr>
            <a:r>
              <a:rPr lang="ru-RU" sz="2000" dirty="0" smtClean="0">
                <a:latin typeface="Times New Roman" pitchFamily="18" charset="0"/>
                <a:cs typeface="Times New Roman" pitchFamily="18" charset="0"/>
              </a:rPr>
              <a:t>ассоциациях, чувствах, ожиданиях, о том, что подтвердилось из</a:t>
            </a:r>
          </a:p>
          <a:p>
            <a:pPr>
              <a:buNone/>
            </a:pPr>
            <a:r>
              <a:rPr lang="ru-RU" sz="2000" dirty="0" smtClean="0">
                <a:latin typeface="Times New Roman" pitchFamily="18" charset="0"/>
                <a:cs typeface="Times New Roman" pitchFamily="18" charset="0"/>
              </a:rPr>
              <a:t>предположений,  и объясняют свои ответы.</a:t>
            </a:r>
          </a:p>
          <a:p>
            <a:pPr>
              <a:buNone/>
            </a:pPr>
            <a:r>
              <a:rPr lang="ru-RU" sz="2000" dirty="0" smtClean="0">
                <a:latin typeface="Times New Roman" pitchFamily="18" charset="0"/>
                <a:cs typeface="Times New Roman" pitchFamily="18" charset="0"/>
              </a:rPr>
              <a:t>       Примерные вопросы приема « чтение с остановками».</a:t>
            </a:r>
          </a:p>
          <a:p>
            <a:pPr>
              <a:buNone/>
            </a:pPr>
            <a:r>
              <a:rPr lang="ru-RU" sz="2000" dirty="0" smtClean="0">
                <a:latin typeface="Times New Roman" pitchFamily="18" charset="0"/>
                <a:cs typeface="Times New Roman" pitchFamily="18" charset="0"/>
              </a:rPr>
              <a:t>       - По названию предположите, о чем будет рассказ?</a:t>
            </a:r>
          </a:p>
          <a:p>
            <a:pPr>
              <a:buNone/>
            </a:pPr>
            <a:r>
              <a:rPr lang="ru-RU" sz="2000" dirty="0" smtClean="0">
                <a:latin typeface="Times New Roman" pitchFamily="18" charset="0"/>
                <a:cs typeface="Times New Roman" pitchFamily="18" charset="0"/>
              </a:rPr>
              <a:t>       - Какие события могут произойти в описанной обстановке?</a:t>
            </a:r>
          </a:p>
          <a:p>
            <a:pPr>
              <a:buNone/>
            </a:pPr>
            <a:r>
              <a:rPr lang="ru-RU" sz="2000" dirty="0" smtClean="0">
                <a:latin typeface="Times New Roman" pitchFamily="18" charset="0"/>
                <a:cs typeface="Times New Roman" pitchFamily="18" charset="0"/>
              </a:rPr>
              <a:t>       -  Какие ассоциации вызывают у вас имена, фамилии героев?</a:t>
            </a:r>
          </a:p>
          <a:p>
            <a:pPr>
              <a:buNone/>
            </a:pPr>
            <a:r>
              <a:rPr lang="ru-RU" sz="2000" dirty="0" smtClean="0">
                <a:latin typeface="Times New Roman" pitchFamily="18" charset="0"/>
                <a:cs typeface="Times New Roman" pitchFamily="18" charset="0"/>
              </a:rPr>
              <a:t>       -  Что вы почувствовали, прочитав эту часть, какие ощущения у вас возникли?</a:t>
            </a:r>
          </a:p>
          <a:p>
            <a:pPr>
              <a:buNone/>
            </a:pPr>
            <a:r>
              <a:rPr lang="ru-RU" sz="2000" dirty="0" smtClean="0">
                <a:latin typeface="Times New Roman" pitchFamily="18" charset="0"/>
                <a:cs typeface="Times New Roman" pitchFamily="18" charset="0"/>
              </a:rPr>
              <a:t>       -  Какие ваши ожидания подтвердились? Что было неожиданным?</a:t>
            </a:r>
          </a:p>
          <a:p>
            <a:pPr>
              <a:buNone/>
            </a:pPr>
            <a:r>
              <a:rPr lang="ru-RU" sz="2000" dirty="0" smtClean="0">
                <a:latin typeface="Times New Roman" pitchFamily="18" charset="0"/>
                <a:cs typeface="Times New Roman" pitchFamily="18" charset="0"/>
              </a:rPr>
              <a:t>       -  Как вы думаете,  что будет дальше? Чем закончится рассказ? Как бы вы  закончили его?</a:t>
            </a:r>
          </a:p>
          <a:p>
            <a:pPr>
              <a:buNone/>
            </a:pPr>
            <a:r>
              <a:rPr lang="ru-RU" sz="2000" dirty="0" smtClean="0">
                <a:latin typeface="Times New Roman" pitchFamily="18" charset="0"/>
                <a:cs typeface="Times New Roman" pitchFamily="18" charset="0"/>
              </a:rPr>
              <a:t>       -  Что будет с героем после событий рассказа?</a:t>
            </a:r>
          </a:p>
          <a:p>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270867"/>
          </a:xfrm>
        </p:spPr>
        <p:txBody>
          <a:bodyPr/>
          <a:lstStyle/>
          <a:p>
            <a:pPr eaLnBrk="1" hangingPunct="1">
              <a:defRPr/>
            </a:pPr>
            <a:endParaRPr lang="ru-RU" dirty="0" smtClean="0"/>
          </a:p>
        </p:txBody>
      </p:sp>
      <p:sp>
        <p:nvSpPr>
          <p:cNvPr id="73731" name="Rectangle 3"/>
          <p:cNvSpPr>
            <a:spLocks noGrp="1" noChangeArrowheads="1"/>
          </p:cNvSpPr>
          <p:nvPr>
            <p:ph type="body" idx="1"/>
          </p:nvPr>
        </p:nvSpPr>
        <p:spPr>
          <a:xfrm>
            <a:off x="457200" y="764704"/>
            <a:ext cx="8229600" cy="5832648"/>
          </a:xfrm>
        </p:spPr>
        <p:txBody>
          <a:bodyPr/>
          <a:lstStyle/>
          <a:p>
            <a:pPr lvl="0">
              <a:buNone/>
            </a:pPr>
            <a:r>
              <a:rPr lang="ru-RU" sz="2400" b="1" dirty="0" smtClean="0">
                <a:latin typeface="Times New Roman" pitchFamily="18" charset="0"/>
                <a:cs typeface="Times New Roman" pitchFamily="18" charset="0"/>
              </a:rPr>
              <a:t>2. «Чтение с пометками «</a:t>
            </a:r>
            <a:r>
              <a:rPr lang="en-US" sz="2400" b="1" dirty="0" smtClean="0">
                <a:latin typeface="Times New Roman" pitchFamily="18" charset="0"/>
                <a:cs typeface="Times New Roman" pitchFamily="18" charset="0"/>
              </a:rPr>
              <a:t>INSERT</a:t>
            </a: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(позволяет информацию разделить на известную, новую, интересную, непонятную. Во время чтения  текста необходимо делать на полях пометки, а после прочтения текста заполнить таблицу, где эти же значки станут заголовками граф таблицы); </a:t>
            </a:r>
          </a:p>
          <a:p>
            <a:pPr lvl="0">
              <a:buNone/>
            </a:pPr>
            <a:r>
              <a:rPr lang="ru-RU" sz="2400" i="1" dirty="0" smtClean="0">
                <a:latin typeface="Times New Roman" pitchFamily="18" charset="0"/>
                <a:cs typeface="Times New Roman" pitchFamily="18" charset="0"/>
              </a:rPr>
              <a:t>Пример:</a:t>
            </a:r>
            <a:r>
              <a:rPr lang="ru-RU" sz="2400" dirty="0" smtClean="0">
                <a:latin typeface="Times New Roman" pitchFamily="18" charset="0"/>
                <a:cs typeface="Times New Roman" pitchFamily="18" charset="0"/>
              </a:rPr>
              <a:t> урок «Неизвестный Грибоедов»</a:t>
            </a:r>
          </a:p>
          <a:p>
            <a:pPr lvl="0">
              <a:buNone/>
            </a:pPr>
            <a:r>
              <a:rPr lang="ru-RU" sz="2400" b="1" dirty="0" smtClean="0">
                <a:latin typeface="Times New Roman" pitchFamily="18" charset="0"/>
                <a:cs typeface="Times New Roman" pitchFamily="18" charset="0"/>
              </a:rPr>
              <a:t>Задание:</a:t>
            </a:r>
            <a:r>
              <a:rPr lang="ru-RU" sz="2400" dirty="0" smtClean="0">
                <a:latin typeface="Times New Roman" pitchFamily="18" charset="0"/>
                <a:cs typeface="Times New Roman" pitchFamily="18" charset="0"/>
              </a:rPr>
              <a:t> прочтите текст о личности писателя, делая пометки карандашом. </a:t>
            </a:r>
          </a:p>
          <a:p>
            <a:pPr lvl="0">
              <a:buNone/>
            </a:pPr>
            <a:r>
              <a:rPr lang="ru-RU" sz="2400" dirty="0" smtClean="0">
                <a:latin typeface="Times New Roman" pitchFamily="18" charset="0"/>
                <a:cs typeface="Times New Roman" pitchFamily="18" charset="0"/>
              </a:rPr>
              <a:t>Способ ИНСЕРТ: + «знаю», ! «интересно», - «не знаю, думал иначе», ? «не понял».</a:t>
            </a:r>
          </a:p>
          <a:p>
            <a:pPr>
              <a:buNone/>
            </a:pPr>
            <a:endParaRPr lang="ru-RU" sz="24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Знакомство с текстом может осуществляться «на слух». Прием   «Продвинутая лекция».</a:t>
            </a:r>
          </a:p>
          <a:p>
            <a:pPr lvl="0">
              <a:buNone/>
            </a:pPr>
            <a:endParaRPr lang="ru-RU" sz="2400" dirty="0" smtClean="0">
              <a:latin typeface="Times New Roman" pitchFamily="18" charset="0"/>
              <a:cs typeface="Times New Roman" pitchFamily="18" charset="0"/>
            </a:endParaRPr>
          </a:p>
          <a:p>
            <a:pPr>
              <a:buNone/>
            </a:pPr>
            <a:r>
              <a:rPr lang="ru-RU" sz="2800" dirty="0" smtClean="0"/>
              <a:t> </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2"/>
            <a:ext cx="8229600" cy="1495003"/>
          </a:xfrm>
        </p:spPr>
        <p:txBody>
          <a:bodyPr/>
          <a:lstStyle/>
          <a:p>
            <a:pPr lvl="0" eaLnBrk="1" hangingPunct="1">
              <a:defRPr/>
            </a:pPr>
            <a:r>
              <a:rPr lang="ru-RU" sz="2000" b="1" dirty="0" smtClean="0">
                <a:latin typeface="Times New Roman" pitchFamily="18" charset="0"/>
                <a:cs typeface="Times New Roman" pitchFamily="18" charset="0"/>
              </a:rPr>
              <a:t>3. Прием  «Толстые и тонкие вопросы» </a:t>
            </a:r>
            <a:r>
              <a:rPr lang="ru-RU" sz="2000" dirty="0" smtClean="0">
                <a:latin typeface="Times New Roman" pitchFamily="18" charset="0"/>
                <a:cs typeface="Times New Roman" pitchFamily="18" charset="0"/>
              </a:rPr>
              <a:t>(«тонкие» вопросы – </a:t>
            </a:r>
            <a:r>
              <a:rPr lang="ru-RU" sz="2000" dirty="0" err="1" smtClean="0">
                <a:latin typeface="Times New Roman" pitchFamily="18" charset="0"/>
                <a:cs typeface="Times New Roman" pitchFamily="18" charset="0"/>
              </a:rPr>
              <a:t>вопросы</a:t>
            </a:r>
            <a:r>
              <a:rPr lang="ru-RU" sz="2000" dirty="0" smtClean="0">
                <a:latin typeface="Times New Roman" pitchFamily="18" charset="0"/>
                <a:cs typeface="Times New Roman" pitchFamily="18" charset="0"/>
              </a:rPr>
              <a:t> репродуктивного плана,  «толстые» вопросы – </a:t>
            </a:r>
            <a:r>
              <a:rPr lang="ru-RU" sz="2000" dirty="0" err="1" smtClean="0">
                <a:latin typeface="Times New Roman" pitchFamily="18" charset="0"/>
                <a:cs typeface="Times New Roman" pitchFamily="18" charset="0"/>
              </a:rPr>
              <a:t>вопросы</a:t>
            </a:r>
            <a:r>
              <a:rPr lang="ru-RU" sz="2000" dirty="0" smtClean="0">
                <a:latin typeface="Times New Roman" pitchFamily="18" charset="0"/>
                <a:cs typeface="Times New Roman" pitchFamily="18" charset="0"/>
              </a:rPr>
              <a:t>, требующие размышления, привлечения дополнительных знаний, умения анализировать);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sp>
        <p:nvSpPr>
          <p:cNvPr id="73731" name="Rectangle 3"/>
          <p:cNvSpPr>
            <a:spLocks noGrp="1" noChangeArrowheads="1"/>
          </p:cNvSpPr>
          <p:nvPr>
            <p:ph type="body" idx="1"/>
          </p:nvPr>
        </p:nvSpPr>
        <p:spPr>
          <a:xfrm>
            <a:off x="457200" y="1844823"/>
            <a:ext cx="8229600" cy="4752529"/>
          </a:xfrm>
        </p:spPr>
        <p:txBody>
          <a:bodyPr/>
          <a:lstStyle/>
          <a:p>
            <a:pPr>
              <a:buNone/>
            </a:pPr>
            <a:r>
              <a:rPr lang="ru-RU" sz="2400" i="1" dirty="0" smtClean="0">
                <a:latin typeface="Times New Roman" pitchFamily="18" charset="0"/>
                <a:cs typeface="Times New Roman" pitchFamily="18" charset="0"/>
              </a:rPr>
              <a:t>Пример:</a:t>
            </a:r>
            <a:r>
              <a:rPr lang="ru-RU" sz="2400" dirty="0" smtClean="0">
                <a:latin typeface="Times New Roman" pitchFamily="18" charset="0"/>
                <a:cs typeface="Times New Roman" pitchFamily="18" charset="0"/>
              </a:rPr>
              <a:t> урок по роману  А.С.Пушкина «Капитанская дочка», стадия вызова.</a:t>
            </a:r>
          </a:p>
          <a:p>
            <a:pPr>
              <a:buNone/>
            </a:pPr>
            <a:r>
              <a:rPr lang="ru-RU" sz="2400" b="1" dirty="0" smtClean="0">
                <a:latin typeface="Times New Roman" pitchFamily="18" charset="0"/>
                <a:cs typeface="Times New Roman" pitchFamily="18" charset="0"/>
              </a:rPr>
              <a:t>Задание.</a:t>
            </a:r>
          </a:p>
          <a:p>
            <a:pPr>
              <a:buNone/>
            </a:pPr>
            <a:r>
              <a:rPr lang="ru-RU" sz="2400" dirty="0" smtClean="0">
                <a:latin typeface="Times New Roman" pitchFamily="18" charset="0"/>
                <a:cs typeface="Times New Roman" pitchFamily="18" charset="0"/>
              </a:rPr>
              <a:t>      Итак, мы узнали с вами, что больше всего заинтересовало вас по ходу чтения романа. А сейчас, давайте определим, насколько хорошо вы помните содержание произведения. Проведем небольшую разминку. И здесь нам поможет прием «толстых и тонких» вопросов. Я попрошу команды придумать по одному тонкому и толстому вопросу. В помощь вам таблица-помощница. </a:t>
            </a:r>
          </a:p>
          <a:p>
            <a:pPr>
              <a:buNone/>
            </a:pPr>
            <a:r>
              <a:rPr lang="ru-RU" sz="2800" dirty="0" smtClean="0"/>
              <a:t> </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7813"/>
            <a:ext cx="8229600" cy="414883"/>
          </a:xfrm>
        </p:spPr>
        <p:txBody>
          <a:bodyPr/>
          <a:lstStyle/>
          <a:p>
            <a:endParaRPr lang="ru-RU" sz="2800" dirty="0">
              <a:latin typeface="Times New Roman" pitchFamily="18" charset="0"/>
              <a:cs typeface="Times New Roman" pitchFamily="18" charset="0"/>
            </a:endParaRPr>
          </a:p>
        </p:txBody>
      </p:sp>
      <p:sp>
        <p:nvSpPr>
          <p:cNvPr id="5" name="Содержимое 4"/>
          <p:cNvSpPr>
            <a:spLocks noGrp="1"/>
          </p:cNvSpPr>
          <p:nvPr>
            <p:ph sz="half" idx="1"/>
          </p:nvPr>
        </p:nvSpPr>
        <p:spPr>
          <a:xfrm>
            <a:off x="457200" y="1484784"/>
            <a:ext cx="4038600" cy="4896544"/>
          </a:xfrm>
        </p:spPr>
        <p:txBody>
          <a:bodyPr/>
          <a:lstStyle/>
          <a:p>
            <a:pPr>
              <a:buNone/>
            </a:pPr>
            <a:r>
              <a:rPr lang="ru-RU" dirty="0" smtClean="0">
                <a:latin typeface="Times New Roman" pitchFamily="18" charset="0"/>
                <a:cs typeface="Times New Roman" pitchFamily="18" charset="0"/>
              </a:rPr>
              <a:t>Тонкие  вопросы</a:t>
            </a:r>
          </a:p>
          <a:p>
            <a:r>
              <a:rPr lang="ru-RU" dirty="0" smtClean="0">
                <a:latin typeface="Times New Roman" pitchFamily="18" charset="0"/>
                <a:cs typeface="Times New Roman" pitchFamily="18" charset="0"/>
              </a:rPr>
              <a:t>Кто...?</a:t>
            </a:r>
          </a:p>
          <a:p>
            <a:r>
              <a:rPr lang="ru-RU" dirty="0" smtClean="0">
                <a:latin typeface="Times New Roman" pitchFamily="18" charset="0"/>
                <a:cs typeface="Times New Roman" pitchFamily="18" charset="0"/>
              </a:rPr>
              <a:t>Что...?</a:t>
            </a:r>
          </a:p>
          <a:p>
            <a:r>
              <a:rPr lang="ru-RU" dirty="0" smtClean="0">
                <a:latin typeface="Times New Roman" pitchFamily="18" charset="0"/>
                <a:cs typeface="Times New Roman" pitchFamily="18" charset="0"/>
              </a:rPr>
              <a:t>Когда...?</a:t>
            </a:r>
          </a:p>
          <a:p>
            <a:r>
              <a:rPr lang="ru-RU" dirty="0" smtClean="0">
                <a:latin typeface="Times New Roman" pitchFamily="18" charset="0"/>
                <a:cs typeface="Times New Roman" pitchFamily="18" charset="0"/>
              </a:rPr>
              <a:t>Как зовут...?</a:t>
            </a:r>
          </a:p>
          <a:p>
            <a:r>
              <a:rPr lang="ru-RU" dirty="0" smtClean="0">
                <a:latin typeface="Times New Roman" pitchFamily="18" charset="0"/>
                <a:cs typeface="Times New Roman" pitchFamily="18" charset="0"/>
              </a:rPr>
              <a:t>Было ли...?</a:t>
            </a:r>
          </a:p>
          <a:p>
            <a:r>
              <a:rPr lang="ru-RU" dirty="0" smtClean="0">
                <a:latin typeface="Times New Roman" pitchFamily="18" charset="0"/>
                <a:cs typeface="Times New Roman" pitchFamily="18" charset="0"/>
              </a:rPr>
              <a:t>Верно ли ...?</a:t>
            </a:r>
          </a:p>
          <a:p>
            <a:r>
              <a:rPr lang="ru-RU" dirty="0" smtClean="0">
                <a:latin typeface="Times New Roman" pitchFamily="18" charset="0"/>
                <a:cs typeface="Times New Roman" pitchFamily="18" charset="0"/>
              </a:rPr>
              <a:t>Мог ли…?</a:t>
            </a:r>
            <a:endParaRPr lang="ru-RU" dirty="0">
              <a:latin typeface="Times New Roman" pitchFamily="18" charset="0"/>
              <a:cs typeface="Times New Roman" pitchFamily="18" charset="0"/>
            </a:endParaRPr>
          </a:p>
        </p:txBody>
      </p:sp>
      <p:sp>
        <p:nvSpPr>
          <p:cNvPr id="6" name="Содержимое 5"/>
          <p:cNvSpPr>
            <a:spLocks noGrp="1"/>
          </p:cNvSpPr>
          <p:nvPr>
            <p:ph sz="half" idx="2"/>
          </p:nvPr>
        </p:nvSpPr>
        <p:spPr>
          <a:xfrm>
            <a:off x="4644008" y="1556792"/>
            <a:ext cx="4038600" cy="4818757"/>
          </a:xfrm>
        </p:spPr>
        <p:txBody>
          <a:bodyPr/>
          <a:lstStyle/>
          <a:p>
            <a:pPr>
              <a:buNone/>
            </a:pPr>
            <a:r>
              <a:rPr lang="ru-RU" dirty="0" smtClean="0">
                <a:latin typeface="Times New Roman" pitchFamily="18" charset="0"/>
                <a:cs typeface="Times New Roman" pitchFamily="18" charset="0"/>
              </a:rPr>
              <a:t>Толстые   вопросы</a:t>
            </a:r>
          </a:p>
          <a:p>
            <a:r>
              <a:rPr lang="ru-RU" dirty="0" smtClean="0">
                <a:latin typeface="Times New Roman" pitchFamily="18" charset="0"/>
                <a:cs typeface="Times New Roman" pitchFamily="18" charset="0"/>
              </a:rPr>
              <a:t>Дайте три объяснения, почему...?</a:t>
            </a:r>
          </a:p>
          <a:p>
            <a:r>
              <a:rPr lang="ru-RU" dirty="0" smtClean="0">
                <a:latin typeface="Times New Roman" pitchFamily="18" charset="0"/>
                <a:cs typeface="Times New Roman" pitchFamily="18" charset="0"/>
              </a:rPr>
              <a:t>Объясните, почему...?</a:t>
            </a:r>
          </a:p>
          <a:p>
            <a:r>
              <a:rPr lang="ru-RU" dirty="0" smtClean="0">
                <a:latin typeface="Times New Roman" pitchFamily="18" charset="0"/>
                <a:cs typeface="Times New Roman" pitchFamily="18" charset="0"/>
              </a:rPr>
              <a:t>Почему, вы думаете...?</a:t>
            </a:r>
          </a:p>
          <a:p>
            <a:r>
              <a:rPr lang="ru-RU" dirty="0" smtClean="0">
                <a:latin typeface="Times New Roman" pitchFamily="18" charset="0"/>
                <a:cs typeface="Times New Roman" pitchFamily="18" charset="0"/>
              </a:rPr>
              <a:t>В чём различие ...?</a:t>
            </a:r>
          </a:p>
          <a:p>
            <a:r>
              <a:rPr lang="ru-RU" dirty="0" smtClean="0">
                <a:latin typeface="Times New Roman" pitchFamily="18" charset="0"/>
                <a:cs typeface="Times New Roman" pitchFamily="18" charset="0"/>
              </a:rPr>
              <a:t>Предположите, что будет, если ...?</a:t>
            </a:r>
          </a:p>
          <a:p>
            <a:r>
              <a:rPr lang="ru-RU" dirty="0" smtClean="0">
                <a:latin typeface="Times New Roman" pitchFamily="18" charset="0"/>
                <a:cs typeface="Times New Roman" pitchFamily="18" charset="0"/>
              </a:rPr>
              <a:t>Согласны ли вы ...?</a:t>
            </a:r>
          </a:p>
          <a:p>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198859"/>
          </a:xfrm>
        </p:spPr>
        <p:txBody>
          <a:bodyPr/>
          <a:lstStyle/>
          <a:p>
            <a:pPr eaLnBrk="1" hangingPunct="1">
              <a:defRPr/>
            </a:pPr>
            <a:endParaRPr lang="ru-RU" dirty="0" smtClean="0"/>
          </a:p>
        </p:txBody>
      </p:sp>
      <p:sp>
        <p:nvSpPr>
          <p:cNvPr id="73731" name="Rectangle 3"/>
          <p:cNvSpPr>
            <a:spLocks noGrp="1" noChangeArrowheads="1"/>
          </p:cNvSpPr>
          <p:nvPr>
            <p:ph type="body" idx="1"/>
          </p:nvPr>
        </p:nvSpPr>
        <p:spPr>
          <a:xfrm>
            <a:off x="457200" y="692696"/>
            <a:ext cx="8229600" cy="5976664"/>
          </a:xfrm>
        </p:spPr>
        <p:txBody>
          <a:bodyPr/>
          <a:lstStyle/>
          <a:p>
            <a:pPr lvl="0">
              <a:buNone/>
            </a:pPr>
            <a:r>
              <a:rPr lang="ru-RU" sz="2000" dirty="0" smtClean="0">
                <a:latin typeface="Times New Roman" pitchFamily="18" charset="0"/>
                <a:cs typeface="Times New Roman" pitchFamily="18" charset="0"/>
              </a:rPr>
              <a:t>Примеры вопросов учащихся по роману «»Капитанская дочка:</a:t>
            </a:r>
          </a:p>
          <a:p>
            <a:pPr lvl="0"/>
            <a:r>
              <a:rPr lang="ru-RU" sz="2000" dirty="0" smtClean="0">
                <a:latin typeface="Times New Roman" pitchFamily="18" charset="0"/>
                <a:cs typeface="Times New Roman" pitchFamily="18" charset="0"/>
              </a:rPr>
              <a:t>- Почему роман называется «Капитанская дочка»?</a:t>
            </a:r>
          </a:p>
          <a:p>
            <a:pPr lvl="0"/>
            <a:r>
              <a:rPr lang="ru-RU" sz="2000" dirty="0" smtClean="0">
                <a:latin typeface="Times New Roman" pitchFamily="18" charset="0"/>
                <a:cs typeface="Times New Roman" pitchFamily="18" charset="0"/>
              </a:rPr>
              <a:t>- Почему у Гринева и Пугачева сложились такие хорошие отношения?</a:t>
            </a:r>
          </a:p>
          <a:p>
            <a:pPr lvl="0"/>
            <a:r>
              <a:rPr lang="ru-RU" sz="2000" dirty="0" smtClean="0">
                <a:latin typeface="Times New Roman" pitchFamily="18" charset="0"/>
                <a:cs typeface="Times New Roman" pitchFamily="18" charset="0"/>
              </a:rPr>
              <a:t>- Почему Екатерина </a:t>
            </a:r>
            <a:r>
              <a:rPr lang="en-US" sz="2000" dirty="0" smtClean="0">
                <a:latin typeface="Times New Roman" pitchFamily="18" charset="0"/>
                <a:cs typeface="Times New Roman" pitchFamily="18" charset="0"/>
              </a:rPr>
              <a:t>II</a:t>
            </a:r>
            <a:r>
              <a:rPr lang="ru-RU" sz="2000" dirty="0" smtClean="0">
                <a:latin typeface="Times New Roman" pitchFamily="18" charset="0"/>
                <a:cs typeface="Times New Roman" pitchFamily="18" charset="0"/>
              </a:rPr>
              <a:t> не сразу согласилась помочь Маше и Гриневу?</a:t>
            </a:r>
          </a:p>
          <a:p>
            <a:pPr lvl="0"/>
            <a:r>
              <a:rPr lang="ru-RU" sz="2000" dirty="0" smtClean="0">
                <a:latin typeface="Times New Roman" pitchFamily="18" charset="0"/>
                <a:cs typeface="Times New Roman" pitchFamily="18" charset="0"/>
              </a:rPr>
              <a:t>- Почему Пушкин выбрал для своего произведения тему именно Пугачевского восстания? Почему его так волнует тема предательства?</a:t>
            </a:r>
          </a:p>
          <a:p>
            <a:pPr lvl="0"/>
            <a:r>
              <a:rPr lang="ru-RU" sz="2000" dirty="0" smtClean="0">
                <a:latin typeface="Times New Roman" pitchFamily="18" charset="0"/>
                <a:cs typeface="Times New Roman" pitchFamily="18" charset="0"/>
              </a:rPr>
              <a:t>- Почему в конце произведения стоит конкретная дата? и др.</a:t>
            </a:r>
          </a:p>
          <a:p>
            <a:pPr>
              <a:buNone/>
            </a:pPr>
            <a:endParaRPr lang="ru-RU" sz="2000" dirty="0" smtClean="0">
              <a:latin typeface="Times New Roman" pitchFamily="18" charset="0"/>
              <a:cs typeface="Times New Roman" pitchFamily="18" charset="0"/>
            </a:endParaRPr>
          </a:p>
          <a:p>
            <a:pPr>
              <a:buNone/>
            </a:pPr>
            <a:r>
              <a:rPr lang="ru-RU" sz="2000" dirty="0" smtClean="0">
                <a:latin typeface="Times New Roman" pitchFamily="18" charset="0"/>
                <a:cs typeface="Times New Roman" pitchFamily="18" charset="0"/>
              </a:rPr>
              <a:t>Вот «толстые» вопросы учеников 10-го класса после изучения романа И.С.Тургенева «Отцы и дети»:</a:t>
            </a:r>
          </a:p>
          <a:p>
            <a:pPr lvl="0"/>
            <a:r>
              <a:rPr lang="ru-RU" sz="2000" dirty="0" smtClean="0">
                <a:latin typeface="Times New Roman" pitchFamily="18" charset="0"/>
                <a:cs typeface="Times New Roman" pitchFamily="18" charset="0"/>
              </a:rPr>
              <a:t> Почему роман называется «Отцы и дети», а не «Базаров»?</a:t>
            </a:r>
          </a:p>
          <a:p>
            <a:pPr lvl="0"/>
            <a:r>
              <a:rPr lang="ru-RU" sz="2000" dirty="0" smtClean="0">
                <a:latin typeface="Times New Roman" pitchFamily="18" charset="0"/>
                <a:cs typeface="Times New Roman" pitchFamily="18" charset="0"/>
              </a:rPr>
              <a:t>Что устарело в романе, а  что в нем современно?</a:t>
            </a:r>
          </a:p>
          <a:p>
            <a:pPr lvl="0"/>
            <a:r>
              <a:rPr lang="ru-RU" sz="2000" dirty="0" smtClean="0">
                <a:latin typeface="Times New Roman" pitchFamily="18" charset="0"/>
                <a:cs typeface="Times New Roman" pitchFamily="18" charset="0"/>
              </a:rPr>
              <a:t> В русской литературе есть несколько героев с именем Евгений. Кто эти герои? Что их сближает?</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260648"/>
            <a:ext cx="8229600" cy="1656183"/>
          </a:xfrm>
        </p:spPr>
        <p:txBody>
          <a:bodyPr/>
          <a:lstStyle/>
          <a:p>
            <a:pPr algn="l"/>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Пример</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Тема «Последняя загадка Пушкина – название романа».</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 Главным действующим лицом произведения  Пушкина, по крайней мере, одним из главных действующих лиц, является Гринев. Это видно и из ваших кластеров. Очевидно, к этому  же герою  относится и эпиграф романа  «Береги честь смолоду». Почему же произведение называется «Капитанская дочка»? (корзина идей)</a:t>
            </a:r>
            <a:br>
              <a:rPr lang="ru-RU" sz="1800" dirty="0" smtClean="0">
                <a:latin typeface="Times New Roman" pitchFamily="18" charset="0"/>
                <a:cs typeface="Times New Roman" pitchFamily="18" charset="0"/>
              </a:rPr>
            </a:br>
            <a:endParaRPr lang="ru-RU" sz="1800" dirty="0"/>
          </a:p>
        </p:txBody>
      </p:sp>
      <p:sp>
        <p:nvSpPr>
          <p:cNvPr id="73731" name="Rectangle 3"/>
          <p:cNvSpPr>
            <a:spLocks noGrp="1" noChangeArrowheads="1"/>
          </p:cNvSpPr>
          <p:nvPr>
            <p:ph sz="half" idx="1"/>
          </p:nvPr>
        </p:nvSpPr>
        <p:spPr/>
        <p:txBody>
          <a:bodyPr/>
          <a:lstStyle/>
          <a:p>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Капитанская</a:t>
            </a: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честь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отечество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долг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служба (служение)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присяга</a:t>
            </a:r>
          </a:p>
        </p:txBody>
      </p:sp>
      <p:sp>
        <p:nvSpPr>
          <p:cNvPr id="6" name="Содержимое 5"/>
          <p:cNvSpPr>
            <a:spLocks noGrp="1"/>
          </p:cNvSpPr>
          <p:nvPr>
            <p:ph sz="half" idx="2"/>
          </p:nvPr>
        </p:nvSpPr>
        <p:spPr/>
        <p:txBody>
          <a:bodyPr/>
          <a:lstStyle/>
          <a:p>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Дочка</a:t>
            </a: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семья</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мать</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любовь</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честь</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понимание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верность </a:t>
            </a:r>
          </a:p>
          <a:p>
            <a:pPr>
              <a:buNone/>
            </a:pPr>
            <a:r>
              <a:rPr lang="ru-RU" dirty="0" smtClean="0">
                <a:latin typeface="Times New Roman" pitchFamily="18" charset="0"/>
                <a:cs typeface="Times New Roman" pitchFamily="18" charset="0"/>
              </a:rPr>
              <a:t>   преданность</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сочувствие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уважение</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А теперь вспомним основные события романа и распределим их между двумя столбиками. Нам помогут кластеры, приготовленные ребятами команд. Давайте рассмотрим, что у них получилось.</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Задание 4: составить кластер на тему «События произведения, которые ассоциируются со словом «капитан» (подсказка: связь с героями-офицерами).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Задание 5: составить кластер на тему «События произведения, которые ассоциируются со словом «дочка».  </a:t>
            </a:r>
            <a:br>
              <a:rPr lang="ru-RU" sz="1600" dirty="0" smtClean="0">
                <a:latin typeface="Times New Roman" pitchFamily="18" charset="0"/>
                <a:cs typeface="Times New Roman" pitchFamily="18" charset="0"/>
              </a:rPr>
            </a:br>
            <a:endParaRPr lang="ru-RU" sz="1600" dirty="0" smtClean="0">
              <a:latin typeface="Times New Roman" pitchFamily="18" charset="0"/>
              <a:cs typeface="Times New Roman" pitchFamily="18" charset="0"/>
            </a:endParaRPr>
          </a:p>
        </p:txBody>
      </p:sp>
      <p:sp>
        <p:nvSpPr>
          <p:cNvPr id="4" name="Содержимое 3"/>
          <p:cNvSpPr>
            <a:spLocks noGrp="1"/>
          </p:cNvSpPr>
          <p:nvPr>
            <p:ph sz="half" idx="1"/>
          </p:nvPr>
        </p:nvSpPr>
        <p:spPr>
          <a:xfrm>
            <a:off x="457200" y="1988840"/>
            <a:ext cx="4038600" cy="4142085"/>
          </a:xfrm>
        </p:spPr>
        <p:txBody>
          <a:bodyPr/>
          <a:lstStyle/>
          <a:p>
            <a:r>
              <a:rPr lang="ru-RU" sz="2400" b="1" dirty="0" smtClean="0">
                <a:latin typeface="Times New Roman" pitchFamily="18" charset="0"/>
                <a:cs typeface="Times New Roman" pitchFamily="18" charset="0"/>
              </a:rPr>
              <a:t>Капитанская</a:t>
            </a:r>
            <a:endParaRPr lang="ru-RU" sz="2400" dirty="0" smtClean="0">
              <a:latin typeface="Times New Roman" pitchFamily="18" charset="0"/>
              <a:cs typeface="Times New Roman" pitchFamily="18" charset="0"/>
            </a:endParaRPr>
          </a:p>
          <a:p>
            <a:pPr>
              <a:buNone/>
            </a:pP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отъезд Петра в крепость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-жизнь в  крепости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-осада крепости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-гибель Мироновых</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-отказ Гринева служить у Пугачева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-служба Гринева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-суд</a:t>
            </a:r>
            <a:endParaRPr lang="ru-RU" sz="2400" dirty="0">
              <a:latin typeface="Times New Roman" pitchFamily="18" charset="0"/>
              <a:cs typeface="Times New Roman" pitchFamily="18" charset="0"/>
            </a:endParaRPr>
          </a:p>
        </p:txBody>
      </p:sp>
      <p:sp>
        <p:nvSpPr>
          <p:cNvPr id="5" name="Содержимое 4"/>
          <p:cNvSpPr>
            <a:spLocks noGrp="1"/>
          </p:cNvSpPr>
          <p:nvPr>
            <p:ph sz="half" idx="2"/>
          </p:nvPr>
        </p:nvSpPr>
        <p:spPr>
          <a:xfrm>
            <a:off x="3995936" y="1916832"/>
            <a:ext cx="4690864" cy="4608512"/>
          </a:xfrm>
        </p:spPr>
        <p:txBody>
          <a:bodyPr/>
          <a:lstStyle/>
          <a:p>
            <a:r>
              <a:rPr lang="ru-RU" sz="2400" b="1" dirty="0" smtClean="0">
                <a:latin typeface="Times New Roman" pitchFamily="18" charset="0"/>
                <a:cs typeface="Times New Roman" pitchFamily="18" charset="0"/>
              </a:rPr>
              <a:t>Дочка</a:t>
            </a:r>
            <a:endParaRPr lang="ru-RU" sz="24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    -история с заячьим тулупчиком</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-отношения в семье Мироновых</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-дуэль и честность Маши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-Василиса Егоровна остается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-Пугачев милует Гринева и отпускает его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-спасение Маши Мироновой</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-помощь Пугачева</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-милость Екатерины II</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-семейное счастье героев</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774700"/>
          </a:xfrm>
        </p:spPr>
        <p:txBody>
          <a:bodyPr/>
          <a:lstStyle/>
          <a:p>
            <a:pPr eaLnBrk="1" hangingPunct="1">
              <a:defRPr/>
            </a:pPr>
            <a:endParaRPr lang="ru-RU" smtClean="0"/>
          </a:p>
        </p:txBody>
      </p:sp>
      <p:sp>
        <p:nvSpPr>
          <p:cNvPr id="73731" name="Rectangle 3"/>
          <p:cNvSpPr>
            <a:spLocks noGrp="1" noChangeArrowheads="1"/>
          </p:cNvSpPr>
          <p:nvPr>
            <p:ph type="body" idx="1"/>
          </p:nvPr>
        </p:nvSpPr>
        <p:spPr>
          <a:xfrm>
            <a:off x="467544" y="1052736"/>
            <a:ext cx="8229600" cy="5472608"/>
          </a:xfrm>
        </p:spPr>
        <p:txBody>
          <a:bodyPr/>
          <a:lstStyle/>
          <a:p>
            <a:pPr>
              <a:buNone/>
            </a:pPr>
            <a:r>
              <a:rPr lang="ru-RU" sz="2000" dirty="0" smtClean="0"/>
              <a:t> </a:t>
            </a:r>
            <a:r>
              <a:rPr lang="ru-RU" sz="2400" dirty="0" smtClean="0">
                <a:latin typeface="Times New Roman" pitchFamily="18" charset="0"/>
                <a:cs typeface="Times New Roman" pitchFamily="18" charset="0"/>
              </a:rPr>
              <a:t>- Каким словом или словами мы можем объединить все события в первом кластере? (война, офицерская служба)</a:t>
            </a:r>
          </a:p>
          <a:p>
            <a:pPr>
              <a:buNone/>
            </a:pPr>
            <a:r>
              <a:rPr lang="ru-RU" sz="2400" dirty="0" smtClean="0">
                <a:latin typeface="Times New Roman" pitchFamily="18" charset="0"/>
                <a:cs typeface="Times New Roman" pitchFamily="18" charset="0"/>
              </a:rPr>
              <a:t>- Каким словом или словами мы можем объединить события во втором кластере? (любовь, дом, семья, счастье близких, т.е. общечеловеческие ценности)</a:t>
            </a:r>
          </a:p>
          <a:p>
            <a:pPr>
              <a:buNone/>
            </a:pPr>
            <a:r>
              <a:rPr lang="ru-RU" sz="2400" b="1" dirty="0" smtClean="0">
                <a:latin typeface="Times New Roman" pitchFamily="18" charset="0"/>
                <a:cs typeface="Times New Roman" pitchFamily="18" charset="0"/>
              </a:rPr>
              <a:t>    Вывод. Р</a:t>
            </a:r>
            <a:r>
              <a:rPr lang="ru-RU" sz="2400" dirty="0" smtClean="0">
                <a:latin typeface="Times New Roman" pitchFamily="18" charset="0"/>
                <a:cs typeface="Times New Roman" pitchFamily="18" charset="0"/>
              </a:rPr>
              <a:t>оман – это завещание поэта о подлинных ценностях в жизни человека.  Носителем всех этих ценностей является прежде всего Маша Миронова, которую Пушкин помогает нам увидеть настоящей за внешней простотой героини.  Маша  любящая, спокойная, в минуты опасности живет  по правильным, нравственным законам, которые помогают окружающим людям, спасают их. Семейное здесь важнее исторического.</a:t>
            </a:r>
          </a:p>
          <a:p>
            <a:pPr>
              <a:buNone/>
            </a:pP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5671467"/>
          </a:xfrm>
        </p:spPr>
        <p:txBody>
          <a:bodyPr/>
          <a:lstStyle/>
          <a:p>
            <a:pPr lvl="0" algn="l"/>
            <a:r>
              <a:rPr lang="ru-RU" sz="1800" u="sng" dirty="0" smtClean="0"/>
              <a:t/>
            </a:r>
            <a:br>
              <a:rPr lang="ru-RU" sz="1800" u="sng" dirty="0" smtClean="0"/>
            </a:br>
            <a:r>
              <a:rPr lang="ru-RU" sz="1800" u="sng" dirty="0" smtClean="0"/>
              <a:t/>
            </a:r>
            <a:br>
              <a:rPr lang="ru-RU" sz="1800" u="sng" dirty="0" smtClean="0"/>
            </a:br>
            <a:r>
              <a:rPr lang="ru-RU" sz="1800" u="sng" dirty="0" smtClean="0"/>
              <a:t/>
            </a:r>
            <a:br>
              <a:rPr lang="ru-RU" sz="1800" u="sng" dirty="0" smtClean="0"/>
            </a:br>
            <a:r>
              <a:rPr lang="ru-RU" sz="3200" u="sng" dirty="0" smtClean="0">
                <a:latin typeface="Times New Roman" pitchFamily="18" charset="0"/>
                <a:cs typeface="Times New Roman" pitchFamily="18" charset="0"/>
              </a:rPr>
              <a:t>Фаза рефлексии</a:t>
            </a:r>
            <a:br>
              <a:rPr lang="ru-RU" sz="3200" u="sng"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Эта стадия позволяет: осмыслить всю полученную информацию, присвоить новое знание, сформировать у каждого ученика собственное отношение к изучаемому материалу.  Возвращение к ключевым терминам, кластерам, создание </a:t>
            </a:r>
            <a:r>
              <a:rPr lang="ru-RU" sz="3200" dirty="0" err="1" smtClean="0">
                <a:latin typeface="Times New Roman" pitchFamily="18" charset="0"/>
                <a:cs typeface="Times New Roman" pitchFamily="18" charset="0"/>
              </a:rPr>
              <a:t>синквейна</a:t>
            </a:r>
            <a:r>
              <a:rPr lang="ru-RU" sz="3200" dirty="0" smtClean="0">
                <a:latin typeface="Times New Roman" pitchFamily="18" charset="0"/>
                <a:cs typeface="Times New Roman" pitchFamily="18" charset="0"/>
              </a:rPr>
              <a:t>, эссе, мини-сочинений – все это дает возможность учащимся  самореализоваться  в рамках изученной темы. </a:t>
            </a:r>
            <a:br>
              <a:rPr lang="ru-RU" sz="3200" dirty="0" smtClean="0">
                <a:latin typeface="Times New Roman" pitchFamily="18" charset="0"/>
                <a:cs typeface="Times New Roman" pitchFamily="18" charset="0"/>
              </a:rPr>
            </a:br>
            <a:endParaRPr lang="ru-RU" sz="3200" dirty="0" smtClean="0">
              <a:latin typeface="Times New Roman" pitchFamily="18" charset="0"/>
              <a:cs typeface="Times New Roman" pitchFamily="18" charset="0"/>
            </a:endParaRPr>
          </a:p>
        </p:txBody>
      </p:sp>
      <p:sp>
        <p:nvSpPr>
          <p:cNvPr id="73731" name="Rectangle 3"/>
          <p:cNvSpPr>
            <a:spLocks noGrp="1" noChangeArrowheads="1"/>
          </p:cNvSpPr>
          <p:nvPr>
            <p:ph type="body" idx="1"/>
          </p:nvPr>
        </p:nvSpPr>
        <p:spPr>
          <a:xfrm>
            <a:off x="457200" y="6309320"/>
            <a:ext cx="8229600" cy="288032"/>
          </a:xfrm>
        </p:spPr>
        <p:txBody>
          <a:bodyPr/>
          <a:lstStyle/>
          <a:p>
            <a:pPr lvl="0">
              <a:buNone/>
            </a:pPr>
            <a:r>
              <a:rPr lang="ru-RU" sz="2000" b="1" dirty="0" smtClean="0">
                <a:latin typeface="Times New Roman" pitchFamily="18" charset="0"/>
                <a:cs typeface="Times New Roman" pitchFamily="18" charset="0"/>
              </a:rPr>
              <a:t>				</a:t>
            </a:r>
            <a:endParaRPr lang="ru-RU" sz="28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342875"/>
          </a:xfrm>
        </p:spPr>
        <p:txBody>
          <a:bodyPr/>
          <a:lstStyle/>
          <a:p>
            <a:pPr lvl="0" algn="l"/>
            <a:r>
              <a:rPr lang="ru-RU" sz="1800" u="sng" dirty="0" smtClean="0"/>
              <a:t/>
            </a:r>
            <a:br>
              <a:rPr lang="ru-RU" sz="1800" u="sng" dirty="0" smtClean="0"/>
            </a:br>
            <a:r>
              <a:rPr lang="ru-RU" sz="1800" u="sng" dirty="0" smtClean="0"/>
              <a:t/>
            </a:r>
            <a:br>
              <a:rPr lang="ru-RU" sz="1800" u="sng" dirty="0" smtClean="0"/>
            </a:br>
            <a:r>
              <a:rPr lang="ru-RU" sz="1800" u="sng" dirty="0" smtClean="0"/>
              <a:t/>
            </a:r>
            <a:br>
              <a:rPr lang="ru-RU" sz="1800" u="sng" dirty="0" smtClean="0"/>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sp>
        <p:nvSpPr>
          <p:cNvPr id="73731" name="Rectangle 3"/>
          <p:cNvSpPr>
            <a:spLocks noGrp="1" noChangeArrowheads="1"/>
          </p:cNvSpPr>
          <p:nvPr>
            <p:ph type="body" idx="1"/>
          </p:nvPr>
        </p:nvSpPr>
        <p:spPr>
          <a:xfrm>
            <a:off x="457200" y="332656"/>
            <a:ext cx="8229600" cy="6336704"/>
          </a:xfrm>
        </p:spPr>
        <p:txBody>
          <a:bodyPr/>
          <a:lstStyle/>
          <a:p>
            <a:pPr lvl="0">
              <a:buNone/>
            </a:pPr>
            <a:r>
              <a:rPr lang="ru-RU" sz="20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Несколько приемов</a:t>
            </a:r>
          </a:p>
          <a:p>
            <a:pPr lvl="0">
              <a:buNone/>
            </a:pPr>
            <a:r>
              <a:rPr lang="ru-RU" sz="2400" b="1" dirty="0" smtClean="0">
                <a:latin typeface="Times New Roman" pitchFamily="18" charset="0"/>
                <a:cs typeface="Times New Roman" pitchFamily="18" charset="0"/>
              </a:rPr>
              <a:t>1. Прием «Эссе»</a:t>
            </a:r>
            <a:endParaRPr lang="ru-RU" sz="2400" dirty="0" smtClean="0">
              <a:latin typeface="Times New Roman" pitchFamily="18" charset="0"/>
              <a:cs typeface="Times New Roman" pitchFamily="18" charset="0"/>
            </a:endParaRPr>
          </a:p>
          <a:p>
            <a:pPr>
              <a:buNone/>
            </a:pPr>
            <a:r>
              <a:rPr lang="ru-RU" sz="2400" i="1" dirty="0" smtClean="0">
                <a:latin typeface="Times New Roman" pitchFamily="18" charset="0"/>
                <a:cs typeface="Times New Roman" pitchFamily="18" charset="0"/>
              </a:rPr>
              <a:t>Пример:</a:t>
            </a:r>
            <a:r>
              <a:rPr lang="ru-RU" sz="2400" dirty="0" smtClean="0">
                <a:latin typeface="Times New Roman" pitchFamily="18" charset="0"/>
                <a:cs typeface="Times New Roman" pitchFamily="18" charset="0"/>
              </a:rPr>
              <a:t> урок по роману  А.С.Пушкина «Капитанская дочка», стадия рефлексии.</a:t>
            </a:r>
          </a:p>
          <a:p>
            <a:pPr>
              <a:buNone/>
            </a:pPr>
            <a:r>
              <a:rPr lang="ru-RU" sz="2400" b="1" dirty="0" smtClean="0">
                <a:latin typeface="Times New Roman" pitchFamily="18" charset="0"/>
                <a:cs typeface="Times New Roman" pitchFamily="18" charset="0"/>
              </a:rPr>
              <a:t>Задание: «</a:t>
            </a:r>
            <a:r>
              <a:rPr lang="ru-RU" sz="2400" dirty="0" smtClean="0">
                <a:latin typeface="Times New Roman" pitchFamily="18" charset="0"/>
                <a:cs typeface="Times New Roman" pitchFamily="18" charset="0"/>
              </a:rPr>
              <a:t>Капитанская дочка» - послание Пушкина потомкам. В чем смысл этого послания? Что хотел нам сказать Пушкин своим романом? Сочинение – эссе «Послание Пушкина А.С. потомкам».</a:t>
            </a:r>
          </a:p>
          <a:p>
            <a:pPr>
              <a:buNone/>
            </a:pPr>
            <a:r>
              <a:rPr lang="ru-RU" sz="2400" dirty="0" smtClean="0">
                <a:latin typeface="Times New Roman" pitchFamily="18" charset="0"/>
                <a:cs typeface="Times New Roman" pitchFamily="18" charset="0"/>
              </a:rPr>
              <a:t>2. 5-минутное эссе. Этот вид письменного задания обычно применяется в конце занятия, чтобы помочь учащимся подытожить свои знания по изученной теме. Для учителя – это возможность получить обратную связь. Поэтому учащимся можно предложить два пункта:</a:t>
            </a:r>
          </a:p>
          <a:p>
            <a:r>
              <a:rPr lang="ru-RU" sz="2400" dirty="0" smtClean="0">
                <a:latin typeface="Times New Roman" pitchFamily="18" charset="0"/>
                <a:cs typeface="Times New Roman" pitchFamily="18" charset="0"/>
              </a:rPr>
              <a:t>1) написать, что они узнали по новой теме;</a:t>
            </a:r>
          </a:p>
          <a:p>
            <a:r>
              <a:rPr lang="ru-RU" sz="2400" dirty="0" smtClean="0">
                <a:latin typeface="Times New Roman" pitchFamily="18" charset="0"/>
                <a:cs typeface="Times New Roman" pitchFamily="18" charset="0"/>
              </a:rPr>
              <a:t>2) задать один вопрос, на который они так и не получили ответа.</a:t>
            </a:r>
          </a:p>
          <a:p>
            <a:pPr>
              <a:buNone/>
            </a:pPr>
            <a:endParaRPr lang="ru-RU"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buNone/>
            </a:pPr>
            <a:r>
              <a:rPr lang="ru-RU" b="1" dirty="0" smtClean="0">
                <a:latin typeface="Times New Roman" pitchFamily="18" charset="0"/>
                <a:cs typeface="Times New Roman" pitchFamily="18" charset="0"/>
              </a:rPr>
              <a:t>3. Прием «</a:t>
            </a:r>
            <a:r>
              <a:rPr lang="ru-RU" b="1" dirty="0" err="1" smtClean="0">
                <a:latin typeface="Times New Roman" pitchFamily="18" charset="0"/>
                <a:cs typeface="Times New Roman" pitchFamily="18" charset="0"/>
              </a:rPr>
              <a:t>психорисунка</a:t>
            </a:r>
            <a:r>
              <a:rPr lang="ru-RU" b="1"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buNone/>
            </a:pPr>
            <a:r>
              <a:rPr lang="ru-RU" i="1" dirty="0" smtClean="0">
                <a:latin typeface="Times New Roman" pitchFamily="18" charset="0"/>
                <a:cs typeface="Times New Roman" pitchFamily="18" charset="0"/>
              </a:rPr>
              <a:t>Пример:</a:t>
            </a:r>
            <a:r>
              <a:rPr lang="ru-RU" dirty="0" smtClean="0">
                <a:latin typeface="Times New Roman" pitchFamily="18" charset="0"/>
                <a:cs typeface="Times New Roman" pitchFamily="18" charset="0"/>
              </a:rPr>
              <a:t> урок по роману А.С.Пушкина «Капитанская дочка», стадия рефлексии.</a:t>
            </a:r>
          </a:p>
          <a:p>
            <a:pPr>
              <a:buNone/>
            </a:pPr>
            <a:r>
              <a:rPr lang="ru-RU" b="1" dirty="0" smtClean="0">
                <a:latin typeface="Times New Roman" pitchFamily="18" charset="0"/>
                <a:cs typeface="Times New Roman" pitchFamily="18" charset="0"/>
              </a:rPr>
              <a:t>Задание:</a:t>
            </a:r>
            <a:r>
              <a:rPr lang="ru-RU" dirty="0" smtClean="0">
                <a:latin typeface="Times New Roman" pitchFamily="18" charset="0"/>
                <a:cs typeface="Times New Roman" pitchFamily="18" charset="0"/>
              </a:rPr>
              <a:t> Нарисовать обложку к роману «Капитанская дочка», не забыв при этом отобразить ключевые моменты, затронутые на нашем уроке.</a:t>
            </a:r>
          </a:p>
          <a:p>
            <a:pPr>
              <a:buNone/>
            </a:pPr>
            <a:r>
              <a:rPr lang="ru-RU" b="1" dirty="0" smtClean="0"/>
              <a:t> 	</a:t>
            </a:r>
            <a:endParaRPr lang="ru-RU" dirty="0" smtClean="0"/>
          </a:p>
          <a:p>
            <a:pPr eaLnBrk="1" hangingPunct="1">
              <a:defRPr/>
            </a:pPr>
            <a:endParaRPr lang="ru-RU" sz="3600" dirty="0" smtClean="0"/>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42875"/>
          </a:xfrm>
        </p:spPr>
        <p:txBody>
          <a:bodyPr/>
          <a:lstStyle/>
          <a:p>
            <a:endParaRPr lang="ru-RU" dirty="0"/>
          </a:p>
        </p:txBody>
      </p:sp>
      <p:sp>
        <p:nvSpPr>
          <p:cNvPr id="3" name="Содержимое 2"/>
          <p:cNvSpPr>
            <a:spLocks noGrp="1"/>
          </p:cNvSpPr>
          <p:nvPr>
            <p:ph idx="1"/>
          </p:nvPr>
        </p:nvSpPr>
        <p:spPr>
          <a:xfrm>
            <a:off x="457200" y="332656"/>
            <a:ext cx="8229600" cy="6336704"/>
          </a:xfrm>
        </p:spPr>
        <p:txBody>
          <a:bodyPr/>
          <a:lstStyle/>
          <a:p>
            <a:pPr>
              <a:buNone/>
            </a:pPr>
            <a:r>
              <a:rPr lang="ru-RU" sz="2400" b="1" dirty="0" smtClean="0">
                <a:latin typeface="Times New Roman" pitchFamily="18" charset="0"/>
                <a:cs typeface="Times New Roman" pitchFamily="18" charset="0"/>
              </a:rPr>
              <a:t>4. Прием  устной рефлексии.</a:t>
            </a:r>
            <a:r>
              <a:rPr lang="ru-RU" sz="2400" dirty="0" smtClean="0">
                <a:latin typeface="Times New Roman" pitchFamily="18" charset="0"/>
                <a:cs typeface="Times New Roman" pitchFamily="18" charset="0"/>
              </a:rPr>
              <a:t> Устная рефлексия учит публично формулировать и обозначать свое отношение к объекту.</a:t>
            </a:r>
          </a:p>
          <a:p>
            <a:pPr lvl="0"/>
            <a:r>
              <a:rPr lang="ru-RU" sz="2400" dirty="0" smtClean="0">
                <a:latin typeface="Times New Roman" pitchFamily="18" charset="0"/>
                <a:cs typeface="Times New Roman" pitchFamily="18" charset="0"/>
              </a:rPr>
              <a:t>Что на уроке показалось вам интересным? Необычным? Что вызвало затруднения?</a:t>
            </a:r>
          </a:p>
          <a:p>
            <a:pPr lvl="0"/>
            <a:r>
              <a:rPr lang="ru-RU" sz="2400" dirty="0" smtClean="0">
                <a:latin typeface="Times New Roman" pitchFamily="18" charset="0"/>
                <a:cs typeface="Times New Roman" pitchFamily="18" charset="0"/>
              </a:rPr>
              <a:t>Какие предположения подтвердились?</a:t>
            </a:r>
          </a:p>
          <a:p>
            <a:pPr lvl="0"/>
            <a:r>
              <a:rPr lang="ru-RU" sz="2400" dirty="0" smtClean="0">
                <a:latin typeface="Times New Roman" pitchFamily="18" charset="0"/>
                <a:cs typeface="Times New Roman" pitchFamily="18" charset="0"/>
              </a:rPr>
              <a:t>Над чем стоит поразмышлять в дальнейшем?</a:t>
            </a:r>
          </a:p>
          <a:p>
            <a:pPr lvl="0"/>
            <a:r>
              <a:rPr lang="ru-RU" sz="2400" dirty="0" smtClean="0">
                <a:latin typeface="Times New Roman" pitchFamily="18" charset="0"/>
                <a:cs typeface="Times New Roman" pitchFamily="18" charset="0"/>
              </a:rPr>
              <a:t>Самая плохая новость, что…</a:t>
            </a:r>
          </a:p>
          <a:p>
            <a:pPr lvl="0"/>
            <a:r>
              <a:rPr lang="ru-RU" sz="2400" dirty="0" smtClean="0">
                <a:latin typeface="Times New Roman" pitchFamily="18" charset="0"/>
                <a:cs typeface="Times New Roman" pitchFamily="18" charset="0"/>
              </a:rPr>
              <a:t>Я понял…</a:t>
            </a:r>
          </a:p>
          <a:p>
            <a:pPr marL="457200" indent="-457200">
              <a:buAutoNum type="arabicPeriod" startAt="5"/>
            </a:pPr>
            <a:r>
              <a:rPr lang="ru-RU" sz="2400" b="1" dirty="0" smtClean="0">
                <a:latin typeface="Times New Roman" pitchFamily="18" charset="0"/>
                <a:cs typeface="Times New Roman" pitchFamily="18" charset="0"/>
              </a:rPr>
              <a:t>Прием «Напиши письмо» </a:t>
            </a:r>
            <a:r>
              <a:rPr lang="ru-RU" sz="2400" dirty="0" smtClean="0">
                <a:latin typeface="Times New Roman" pitchFamily="18" charset="0"/>
                <a:cs typeface="Times New Roman" pitchFamily="18" charset="0"/>
              </a:rPr>
              <a:t>(Письмо от лица Раскольникова, страничка из дневника Базарова,  письмо матери от главной героини рассказа Паустовского «Телеграмма»).</a:t>
            </a:r>
          </a:p>
          <a:p>
            <a:pPr marL="457200" indent="-457200">
              <a:buNone/>
            </a:pPr>
            <a:r>
              <a:rPr lang="ru-RU" sz="2400" dirty="0" smtClean="0">
                <a:latin typeface="Times New Roman" pitchFamily="18" charset="0"/>
                <a:cs typeface="Times New Roman" pitchFamily="18" charset="0"/>
              </a:rPr>
              <a:t>6.   </a:t>
            </a:r>
            <a:r>
              <a:rPr lang="ru-RU" sz="2400" b="1" dirty="0" smtClean="0">
                <a:latin typeface="Times New Roman" pitchFamily="18" charset="0"/>
                <a:cs typeface="Times New Roman" pitchFamily="18" charset="0"/>
              </a:rPr>
              <a:t>«Составление телеграммы.»</a:t>
            </a:r>
            <a:r>
              <a:rPr lang="ru-RU" sz="2400" dirty="0" smtClean="0">
                <a:latin typeface="Times New Roman" pitchFamily="18" charset="0"/>
                <a:cs typeface="Times New Roman" pitchFamily="18" charset="0"/>
              </a:rPr>
              <a:t> Учит отбирать важную информацию из прочитанного в сжатом, лаконичном виде. </a:t>
            </a:r>
          </a:p>
          <a:p>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774700"/>
          </a:xfrm>
        </p:spPr>
        <p:txBody>
          <a:bodyPr/>
          <a:lstStyle/>
          <a:p>
            <a:pPr eaLnBrk="1" hangingPunct="1">
              <a:defRPr/>
            </a:pPr>
            <a:endParaRPr lang="ru-RU" smtClean="0"/>
          </a:p>
        </p:txBody>
      </p:sp>
      <p:sp>
        <p:nvSpPr>
          <p:cNvPr id="73731" name="Rectangle 3"/>
          <p:cNvSpPr>
            <a:spLocks noGrp="1" noChangeArrowheads="1"/>
          </p:cNvSpPr>
          <p:nvPr>
            <p:ph type="body" idx="1"/>
          </p:nvPr>
        </p:nvSpPr>
        <p:spPr>
          <a:xfrm>
            <a:off x="457200" y="981075"/>
            <a:ext cx="8229600" cy="5149850"/>
          </a:xfrm>
        </p:spPr>
        <p:txBody>
          <a:bodyPr/>
          <a:lstStyle/>
          <a:p>
            <a:pPr>
              <a:buNone/>
            </a:pPr>
            <a:r>
              <a:rPr lang="ru-RU" sz="2400" b="1" dirty="0" smtClean="0">
                <a:latin typeface="Times New Roman" pitchFamily="18" charset="0"/>
                <a:cs typeface="Times New Roman" pitchFamily="18" charset="0"/>
              </a:rPr>
              <a:t>7. Прием «</a:t>
            </a:r>
            <a:r>
              <a:rPr lang="ru-RU" sz="2400" b="1" dirty="0" err="1" smtClean="0">
                <a:latin typeface="Times New Roman" pitchFamily="18" charset="0"/>
                <a:cs typeface="Times New Roman" pitchFamily="18" charset="0"/>
              </a:rPr>
              <a:t>синквейн</a:t>
            </a:r>
            <a:r>
              <a:rPr lang="ru-RU" sz="2400" b="1" dirty="0" smtClean="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pPr>
              <a:buNone/>
            </a:pP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Синквейн</a:t>
            </a:r>
            <a:r>
              <a:rPr lang="ru-RU" sz="2000" dirty="0" smtClean="0">
                <a:latin typeface="Times New Roman" pitchFamily="18" charset="0"/>
                <a:cs typeface="Times New Roman" pitchFamily="18" charset="0"/>
              </a:rPr>
              <a:t> – это стихотворение, состоящее из пяти строк, написанное по особым правилам. </a:t>
            </a:r>
          </a:p>
          <a:p>
            <a:pPr>
              <a:buNone/>
            </a:pPr>
            <a:r>
              <a:rPr lang="ru-RU" sz="2000" b="1" dirty="0" smtClean="0">
                <a:latin typeface="Times New Roman" pitchFamily="18" charset="0"/>
                <a:cs typeface="Times New Roman" pitchFamily="18" charset="0"/>
              </a:rPr>
              <a:t>Памятка «Правила написания </a:t>
            </a:r>
            <a:r>
              <a:rPr lang="ru-RU" sz="2000" b="1" dirty="0" err="1" smtClean="0">
                <a:latin typeface="Times New Roman" pitchFamily="18" charset="0"/>
                <a:cs typeface="Times New Roman" pitchFamily="18" charset="0"/>
              </a:rPr>
              <a:t>синквейнов</a:t>
            </a:r>
            <a:r>
              <a:rPr lang="ru-RU" sz="2000" b="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pPr lvl="0"/>
            <a:r>
              <a:rPr lang="ru-RU" sz="2000" dirty="0" smtClean="0">
                <a:latin typeface="Times New Roman" pitchFamily="18" charset="0"/>
                <a:cs typeface="Times New Roman" pitchFamily="18" charset="0"/>
              </a:rPr>
              <a:t>В первой строчке тема называется одним словом (обычно существительным).</a:t>
            </a:r>
          </a:p>
          <a:p>
            <a:pPr lvl="0"/>
            <a:r>
              <a:rPr lang="ru-RU" sz="2000" dirty="0" smtClean="0">
                <a:latin typeface="Times New Roman" pitchFamily="18" charset="0"/>
                <a:cs typeface="Times New Roman" pitchFamily="18" charset="0"/>
              </a:rPr>
              <a:t>Вторая строчка – это описание темы в двух словах (обычно именами прилагательными).</a:t>
            </a:r>
          </a:p>
          <a:p>
            <a:pPr lvl="0"/>
            <a:r>
              <a:rPr lang="ru-RU" sz="2000" dirty="0" smtClean="0">
                <a:latin typeface="Times New Roman" pitchFamily="18" charset="0"/>
                <a:cs typeface="Times New Roman" pitchFamily="18" charset="0"/>
              </a:rPr>
              <a:t>Третья строчка – это описание действия   тремя словами (глаголы, деепричастия).</a:t>
            </a:r>
          </a:p>
          <a:p>
            <a:pPr lvl="0"/>
            <a:r>
              <a:rPr lang="ru-RU" sz="2000" dirty="0" smtClean="0">
                <a:latin typeface="Times New Roman" pitchFamily="18" charset="0"/>
                <a:cs typeface="Times New Roman" pitchFamily="18" charset="0"/>
              </a:rPr>
              <a:t>Четвертая строчка – это фраза из четырёх слов, выражающая отношение автора  к теме.</a:t>
            </a:r>
          </a:p>
          <a:p>
            <a:pPr lvl="0"/>
            <a:r>
              <a:rPr lang="ru-RU" sz="2000" dirty="0" smtClean="0">
                <a:latin typeface="Times New Roman" pitchFamily="18" charset="0"/>
                <a:cs typeface="Times New Roman" pitchFamily="18" charset="0"/>
              </a:rPr>
              <a:t>Последняя строчка – это слово - синоним (метафора) из одного слова, которое передаёт суть темы на эмоционально-образном  или философско-обобщённом уровне.</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126851"/>
          </a:xfrm>
        </p:spPr>
        <p:txBody>
          <a:bodyPr/>
          <a:lstStyle/>
          <a:p>
            <a:pPr eaLnBrk="1" hangingPunct="1">
              <a:defRPr/>
            </a:pPr>
            <a:endParaRPr lang="ru-RU" dirty="0" smtClean="0"/>
          </a:p>
        </p:txBody>
      </p:sp>
      <p:sp>
        <p:nvSpPr>
          <p:cNvPr id="73731" name="Rectangle 3"/>
          <p:cNvSpPr>
            <a:spLocks noGrp="1" noChangeArrowheads="1"/>
          </p:cNvSpPr>
          <p:nvPr>
            <p:ph type="body" idx="1"/>
          </p:nvPr>
        </p:nvSpPr>
        <p:spPr>
          <a:xfrm>
            <a:off x="457200" y="476673"/>
            <a:ext cx="8229600" cy="6048672"/>
          </a:xfrm>
        </p:spPr>
        <p:txBody>
          <a:bodyPr/>
          <a:lstStyle/>
          <a:p>
            <a:pPr>
              <a:buNone/>
            </a:pPr>
            <a:r>
              <a:rPr lang="ru-RU" sz="2400" dirty="0" smtClean="0">
                <a:latin typeface="Times New Roman" pitchFamily="18" charset="0"/>
                <a:cs typeface="Times New Roman" pitchFamily="18" charset="0"/>
              </a:rPr>
              <a:t>Вот примеры </a:t>
            </a:r>
            <a:r>
              <a:rPr lang="ru-RU" sz="2400" dirty="0" err="1" smtClean="0">
                <a:latin typeface="Times New Roman" pitchFamily="18" charset="0"/>
                <a:cs typeface="Times New Roman" pitchFamily="18" charset="0"/>
              </a:rPr>
              <a:t>синквейнов</a:t>
            </a:r>
            <a:r>
              <a:rPr lang="ru-RU" sz="2400" dirty="0" smtClean="0">
                <a:latin typeface="Times New Roman" pitchFamily="18" charset="0"/>
                <a:cs typeface="Times New Roman" pitchFamily="18" charset="0"/>
              </a:rPr>
              <a:t>, составленных учащимися:</a:t>
            </a:r>
          </a:p>
          <a:p>
            <a:pPr>
              <a:buNone/>
            </a:pPr>
            <a:endParaRPr lang="ru-RU" sz="20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Печорин</a:t>
            </a:r>
          </a:p>
          <a:p>
            <a:pPr>
              <a:buNone/>
            </a:pPr>
            <a:r>
              <a:rPr lang="ru-RU" sz="2400" dirty="0" smtClean="0">
                <a:latin typeface="Times New Roman" pitchFamily="18" charset="0"/>
                <a:cs typeface="Times New Roman" pitchFamily="18" charset="0"/>
              </a:rPr>
              <a:t>Романтичный, опасный</a:t>
            </a:r>
          </a:p>
          <a:p>
            <a:pPr>
              <a:buNone/>
            </a:pPr>
            <a:r>
              <a:rPr lang="ru-RU" sz="2400" dirty="0" smtClean="0">
                <a:latin typeface="Times New Roman" pitchFamily="18" charset="0"/>
                <a:cs typeface="Times New Roman" pitchFamily="18" charset="0"/>
              </a:rPr>
              <a:t>Интригует, скучает, разрушает</a:t>
            </a:r>
          </a:p>
          <a:p>
            <a:pPr>
              <a:buNone/>
            </a:pPr>
            <a:r>
              <a:rPr lang="ru-RU" sz="2400" dirty="0" smtClean="0">
                <a:latin typeface="Times New Roman" pitchFamily="18" charset="0"/>
                <a:cs typeface="Times New Roman" pitchFamily="18" charset="0"/>
              </a:rPr>
              <a:t>Хороший человек пропал</a:t>
            </a:r>
          </a:p>
          <a:p>
            <a:pPr>
              <a:buNone/>
            </a:pPr>
            <a:r>
              <a:rPr lang="ru-RU" sz="2400" dirty="0" smtClean="0">
                <a:latin typeface="Times New Roman" pitchFamily="18" charset="0"/>
                <a:cs typeface="Times New Roman" pitchFamily="18" charset="0"/>
              </a:rPr>
              <a:t>Жалко</a:t>
            </a:r>
          </a:p>
          <a:p>
            <a:pPr>
              <a:buNone/>
            </a:pPr>
            <a:r>
              <a:rPr lang="ru-RU" sz="2400" dirty="0" smtClean="0">
                <a:latin typeface="Times New Roman" pitchFamily="18" charset="0"/>
                <a:cs typeface="Times New Roman" pitchFamily="18" charset="0"/>
              </a:rPr>
              <a:t> </a:t>
            </a:r>
          </a:p>
          <a:p>
            <a:pPr>
              <a:buNone/>
            </a:pPr>
            <a:r>
              <a:rPr lang="ru-RU" sz="2400" dirty="0" smtClean="0">
                <a:latin typeface="Times New Roman" pitchFamily="18" charset="0"/>
                <a:cs typeface="Times New Roman" pitchFamily="18" charset="0"/>
              </a:rPr>
              <a:t>Маяковский </a:t>
            </a:r>
          </a:p>
          <a:p>
            <a:pPr>
              <a:buNone/>
            </a:pPr>
            <a:r>
              <a:rPr lang="ru-RU" sz="2400" dirty="0" smtClean="0">
                <a:latin typeface="Times New Roman" pitchFamily="18" charset="0"/>
                <a:cs typeface="Times New Roman" pitchFamily="18" charset="0"/>
              </a:rPr>
              <a:t>Спонтанный, необычный</a:t>
            </a:r>
          </a:p>
          <a:p>
            <a:pPr>
              <a:buNone/>
            </a:pPr>
            <a:r>
              <a:rPr lang="ru-RU" sz="2400" dirty="0" smtClean="0">
                <a:latin typeface="Times New Roman" pitchFamily="18" charset="0"/>
                <a:cs typeface="Times New Roman" pitchFamily="18" charset="0"/>
              </a:rPr>
              <a:t> Чувствовал, страдал, творил </a:t>
            </a:r>
          </a:p>
          <a:p>
            <a:pPr>
              <a:buNone/>
            </a:pPr>
            <a:r>
              <a:rPr lang="ru-RU" sz="2400" dirty="0" smtClean="0">
                <a:latin typeface="Times New Roman" pitchFamily="18" charset="0"/>
                <a:cs typeface="Times New Roman" pitchFamily="18" charset="0"/>
              </a:rPr>
              <a:t>Мне чужды его мысли </a:t>
            </a:r>
          </a:p>
          <a:p>
            <a:pPr>
              <a:buNone/>
            </a:pPr>
            <a:r>
              <a:rPr lang="ru-RU" sz="2400" dirty="0" smtClean="0">
                <a:latin typeface="Times New Roman" pitchFamily="18" charset="0"/>
                <a:cs typeface="Times New Roman" pitchFamily="18" charset="0"/>
              </a:rPr>
              <a:t>Футурист </a:t>
            </a:r>
          </a:p>
          <a:p>
            <a:pPr>
              <a:buNone/>
            </a:pPr>
            <a:r>
              <a:rPr lang="ru-RU" sz="2000" dirty="0" smtClean="0"/>
              <a:t> </a:t>
            </a:r>
          </a:p>
          <a:p>
            <a:pPr>
              <a:buNone/>
            </a:pPr>
            <a:r>
              <a:rPr lang="ru-RU" sz="2000" dirty="0" smtClean="0"/>
              <a:t> </a:t>
            </a:r>
          </a:p>
          <a:p>
            <a:pPr eaLnBrk="1" hangingPunct="1">
              <a:defRPr/>
            </a:pPr>
            <a:endParaRPr lang="ru-RU" sz="28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270867"/>
          </a:xfrm>
        </p:spPr>
        <p:txBody>
          <a:bodyPr/>
          <a:lstStyle/>
          <a:p>
            <a:endParaRPr lang="ru-RU" dirty="0"/>
          </a:p>
        </p:txBody>
      </p:sp>
      <p:sp>
        <p:nvSpPr>
          <p:cNvPr id="3" name="Содержимое 2"/>
          <p:cNvSpPr>
            <a:spLocks noGrp="1"/>
          </p:cNvSpPr>
          <p:nvPr>
            <p:ph idx="1"/>
          </p:nvPr>
        </p:nvSpPr>
        <p:spPr>
          <a:xfrm>
            <a:off x="251520" y="764704"/>
            <a:ext cx="8640960" cy="5760640"/>
          </a:xfrm>
        </p:spPr>
        <p:txBody>
          <a:bodyPr/>
          <a:lstStyle/>
          <a:p>
            <a:pPr>
              <a:buNone/>
            </a:pPr>
            <a:r>
              <a:rPr lang="ru-RU" b="1" dirty="0" smtClean="0">
                <a:latin typeface="Times New Roman" pitchFamily="18" charset="0"/>
                <a:cs typeface="Times New Roman" pitchFamily="18" charset="0"/>
              </a:rPr>
              <a:t>8. Стратегия «Уголки» </a:t>
            </a:r>
          </a:p>
          <a:p>
            <a:pPr>
              <a:buNone/>
            </a:pPr>
            <a:r>
              <a:rPr lang="ru-RU" sz="2800" dirty="0" smtClean="0">
                <a:latin typeface="Times New Roman" pitchFamily="18" charset="0"/>
                <a:cs typeface="Times New Roman" pitchFamily="18" charset="0"/>
              </a:rPr>
              <a:t>Достоин  ли Постников наказания или поощрения? (По рассказу Н.Л.Лескова «Человек на часах» )</a:t>
            </a:r>
          </a:p>
          <a:p>
            <a:pPr>
              <a:buNone/>
            </a:pPr>
            <a:r>
              <a:rPr lang="ru-RU" sz="2800" dirty="0" smtClean="0">
                <a:latin typeface="Times New Roman" pitchFamily="18" charset="0"/>
                <a:cs typeface="Times New Roman" pitchFamily="18" charset="0"/>
              </a:rPr>
              <a:t>А). Запишите в тетради ваше мнение по этому вопросу. </a:t>
            </a:r>
          </a:p>
          <a:p>
            <a:pPr>
              <a:buNone/>
            </a:pPr>
            <a:r>
              <a:rPr lang="ru-RU" sz="2800" dirty="0" smtClean="0">
                <a:latin typeface="Times New Roman" pitchFamily="18" charset="0"/>
                <a:cs typeface="Times New Roman" pitchFamily="18" charset="0"/>
              </a:rPr>
              <a:t>Б) . Выявление мнения учащихся. (Зачитывают вслух.)</a:t>
            </a:r>
          </a:p>
          <a:p>
            <a:pPr>
              <a:buNone/>
            </a:pPr>
            <a:r>
              <a:rPr lang="ru-RU" sz="2800" dirty="0" smtClean="0">
                <a:latin typeface="Times New Roman" pitchFamily="18" charset="0"/>
                <a:cs typeface="Times New Roman" pitchFamily="18" charset="0"/>
              </a:rPr>
              <a:t>В). Объединение в группы с одинаковым мнением: придумать аргументы – 5 мин. Выбрать аналитиков (3 человека).</a:t>
            </a:r>
          </a:p>
          <a:p>
            <a:pPr>
              <a:buNone/>
            </a:pPr>
            <a:r>
              <a:rPr lang="ru-RU" sz="2800" dirty="0" smtClean="0">
                <a:latin typeface="Times New Roman" pitchFamily="18" charset="0"/>
                <a:cs typeface="Times New Roman" pitchFamily="18" charset="0"/>
              </a:rPr>
              <a:t>Г). Обсуждение и заслушивание аргументов.</a:t>
            </a:r>
          </a:p>
          <a:p>
            <a:pPr>
              <a:buNone/>
            </a:pPr>
            <a:r>
              <a:rPr lang="ru-RU" sz="2800" dirty="0" smtClean="0">
                <a:latin typeface="Times New Roman" pitchFamily="18" charset="0"/>
                <a:cs typeface="Times New Roman" pitchFamily="18" charset="0"/>
              </a:rPr>
              <a:t>Д). Подведение итогов дискуссии. </a:t>
            </a:r>
            <a:r>
              <a:rPr lang="ru-RU" sz="2800" i="1" dirty="0" smtClean="0">
                <a:latin typeface="Times New Roman" pitchFamily="18" charset="0"/>
                <a:cs typeface="Times New Roman" pitchFamily="18" charset="0"/>
              </a:rPr>
              <a:t>(Выступление представителя от группы аналитиков.)</a:t>
            </a:r>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1"/>
            <a:ext cx="8229600" cy="792088"/>
          </a:xfrm>
        </p:spPr>
        <p:txBody>
          <a:bodyPr/>
          <a:lstStyle/>
          <a:p>
            <a:r>
              <a:rPr lang="ru-RU" sz="3200" dirty="0" smtClean="0">
                <a:latin typeface="Times New Roman" pitchFamily="18" charset="0"/>
                <a:cs typeface="Times New Roman" pitchFamily="18" charset="0"/>
              </a:rPr>
              <a:t>Результаты использования приемов ТРКМ:</a:t>
            </a:r>
            <a:endParaRPr lang="ru-RU" sz="3200" dirty="0"/>
          </a:p>
        </p:txBody>
      </p:sp>
      <p:sp>
        <p:nvSpPr>
          <p:cNvPr id="3" name="Содержимое 2"/>
          <p:cNvSpPr>
            <a:spLocks noGrp="1"/>
          </p:cNvSpPr>
          <p:nvPr>
            <p:ph idx="1"/>
          </p:nvPr>
        </p:nvSpPr>
        <p:spPr>
          <a:xfrm>
            <a:off x="457200" y="908720"/>
            <a:ext cx="8229600" cy="5544616"/>
          </a:xfrm>
        </p:spPr>
        <p:txBody>
          <a:bodyPr/>
          <a:lstStyle/>
          <a:p>
            <a:pPr marL="457200" indent="-457200">
              <a:buNone/>
            </a:pPr>
            <a:r>
              <a:rPr lang="ru-RU" sz="2400" dirty="0" smtClean="0">
                <a:latin typeface="Times New Roman" pitchFamily="18" charset="0"/>
                <a:cs typeface="Times New Roman" pitchFamily="18" charset="0"/>
              </a:rPr>
              <a:t>1. Повышается  эффективность обучения.</a:t>
            </a:r>
          </a:p>
          <a:p>
            <a:pPr marL="457200" indent="-457200">
              <a:buNone/>
            </a:pPr>
            <a:r>
              <a:rPr lang="ru-RU" sz="2400" dirty="0" smtClean="0">
                <a:latin typeface="Times New Roman" pitchFamily="18" charset="0"/>
                <a:cs typeface="Times New Roman" pitchFamily="18" charset="0"/>
              </a:rPr>
              <a:t>2. Активизируется  речевая  деятельность учеников.</a:t>
            </a:r>
          </a:p>
          <a:p>
            <a:pPr marL="457200" indent="-457200">
              <a:buNone/>
            </a:pPr>
            <a:r>
              <a:rPr lang="ru-RU" sz="2400" dirty="0" smtClean="0">
                <a:latin typeface="Times New Roman" pitchFamily="18" charset="0"/>
                <a:cs typeface="Times New Roman" pitchFamily="18" charset="0"/>
              </a:rPr>
              <a:t>3. Развивается  активность, учебная  самостоятельность, мотивация  и творческие способности учащихся. </a:t>
            </a:r>
          </a:p>
          <a:p>
            <a:pPr>
              <a:buNone/>
            </a:pPr>
            <a:r>
              <a:rPr lang="ru-RU" sz="2400" dirty="0" smtClean="0">
                <a:latin typeface="Times New Roman" pitchFamily="18" charset="0"/>
                <a:cs typeface="Times New Roman" pitchFamily="18" charset="0"/>
              </a:rPr>
              <a:t>4. Расширяется  информационное пространство урока.</a:t>
            </a:r>
          </a:p>
          <a:p>
            <a:pPr>
              <a:buNone/>
            </a:pPr>
            <a:r>
              <a:rPr lang="ru-RU" sz="2400" dirty="0" smtClean="0">
                <a:latin typeface="Times New Roman" pitchFamily="18" charset="0"/>
                <a:cs typeface="Times New Roman" pitchFamily="18" charset="0"/>
              </a:rPr>
              <a:t>5.  Учащиеся    овладевают универсальными учебными действиями ( умением </a:t>
            </a:r>
            <a:r>
              <a:rPr lang="ru-RU" sz="2400" u="sng"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прогнозировать,  искать  и выделять  необходимую  информацию, осознанно  и произвольно  строить  речевые  высказывания в устной и письменной форме; совершать осмысленное  чтение; извлекать  необходимую  информацию  из прослушанных текстов; определять  основную  и второстепенную информацию и т. д.).</a:t>
            </a:r>
          </a:p>
          <a:p>
            <a:pPr>
              <a:buNone/>
            </a:pP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270867"/>
          </a:xfrm>
        </p:spPr>
        <p:txBody>
          <a:bodyPr/>
          <a:lstStyle/>
          <a:p>
            <a:endParaRPr lang="ru-RU" dirty="0"/>
          </a:p>
        </p:txBody>
      </p:sp>
      <p:sp>
        <p:nvSpPr>
          <p:cNvPr id="3" name="Содержимое 2"/>
          <p:cNvSpPr>
            <a:spLocks noGrp="1"/>
          </p:cNvSpPr>
          <p:nvPr>
            <p:ph idx="1"/>
          </p:nvPr>
        </p:nvSpPr>
        <p:spPr>
          <a:xfrm>
            <a:off x="457200" y="764704"/>
            <a:ext cx="8435280" cy="5616624"/>
          </a:xfrm>
        </p:spPr>
        <p:txBody>
          <a:bodyPr/>
          <a:lstStyle/>
          <a:p>
            <a:pPr lvl="6">
              <a:buNone/>
            </a:pPr>
            <a:endParaRPr lang="ru-RU" sz="2800" dirty="0" smtClean="0">
              <a:latin typeface="Times New Roman" pitchFamily="18" charset="0"/>
              <a:cs typeface="Times New Roman" pitchFamily="18" charset="0"/>
            </a:endParaRPr>
          </a:p>
          <a:p>
            <a:pPr lvl="6">
              <a:buNone/>
            </a:pPr>
            <a:r>
              <a:rPr lang="ru-RU" sz="4000" dirty="0" smtClean="0">
                <a:latin typeface="Times New Roman" pitchFamily="18" charset="0"/>
                <a:cs typeface="Times New Roman" pitchFamily="18" charset="0"/>
              </a:rPr>
              <a:t>Цель обучения – научить обходиться без учителя. </a:t>
            </a:r>
          </a:p>
          <a:p>
            <a:pPr lvl="6">
              <a:buNone/>
            </a:pPr>
            <a:endParaRPr lang="ru-RU" sz="4000" dirty="0" smtClean="0">
              <a:latin typeface="Times New Roman" pitchFamily="18" charset="0"/>
              <a:cs typeface="Times New Roman" pitchFamily="18" charset="0"/>
            </a:endParaRPr>
          </a:p>
          <a:p>
            <a:pPr lvl="6">
              <a:buNone/>
            </a:pPr>
            <a:r>
              <a:rPr lang="ru-RU" sz="4000" smtClean="0">
                <a:latin typeface="Times New Roman" pitchFamily="18" charset="0"/>
                <a:cs typeface="Times New Roman" pitchFamily="18" charset="0"/>
              </a:rPr>
              <a:t>      Эльберт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Хаббард</a:t>
            </a:r>
            <a:r>
              <a:rPr lang="ru-RU" sz="40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1870</TotalTime>
  <Words>2286</Words>
  <Application>Microsoft Office PowerPoint</Application>
  <PresentationFormat>Экран (4:3)</PresentationFormat>
  <Paragraphs>214</Paragraphs>
  <Slides>36</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Лучи</vt:lpstr>
      <vt:lpstr>Использование  технологии развития критического мышления через чтение и письмо на уроках  литературы</vt:lpstr>
      <vt:lpstr>Слайд 2</vt:lpstr>
      <vt:lpstr>Слайд 3</vt:lpstr>
      <vt:lpstr>Слайд 4</vt:lpstr>
      <vt:lpstr>Слайд 5</vt:lpstr>
      <vt:lpstr> Несколько приемов: </vt:lpstr>
      <vt:lpstr>Слайд 7</vt:lpstr>
      <vt:lpstr>1. Мозговая атака. Вспомните основные способы характеристики героя. 2. Создайте кластер, который обобщит все сказанное о нашем герое</vt:lpstr>
      <vt:lpstr>Слайд 9</vt:lpstr>
      <vt:lpstr>Слайд 10</vt:lpstr>
      <vt:lpstr>Слайд 11</vt:lpstr>
      <vt:lpstr>Слайд 12</vt:lpstr>
      <vt:lpstr>Слайд 13</vt:lpstr>
      <vt:lpstr>Слайд 14</vt:lpstr>
      <vt:lpstr>Слайд 15</vt:lpstr>
      <vt:lpstr>6. Прием «Знаю - хочу узнать – узнал».</vt:lpstr>
      <vt:lpstr>Фаза   осмысления содержания. Вторая стадия технологии критического мышления – «Стадия осмысления содержания». Она позволяет получить новую информацию, осмыслить ее, соотнести с уже имеющимися знаниями. На данной стадии идет активная самостоятельная работа учащихся.  </vt:lpstr>
      <vt:lpstr> Несколько  приемов </vt:lpstr>
      <vt:lpstr>   </vt:lpstr>
      <vt:lpstr>Слайд 20</vt:lpstr>
      <vt:lpstr>3. Прием  «Толстые и тонкие вопросы» («тонкие» вопросы – вопросы репродуктивного плана,  «толстые» вопросы – вопросы, требующие размышления, привлечения дополнительных знаний, умения анализировать);  </vt:lpstr>
      <vt:lpstr>Слайд 22</vt:lpstr>
      <vt:lpstr>Слайд 23</vt:lpstr>
      <vt:lpstr> Пример Тема «Последняя загадка Пушкина – название романа».      - Главным действующим лицом произведения  Пушкина, по крайней мере, одним из главных действующих лиц, является Гринев. Это видно и из ваших кластеров. Очевидно, к этому  же герою  относится и эпиграф романа  «Береги честь смолоду». Почему же произведение называется «Капитанская дочка»? (корзина идей) </vt:lpstr>
      <vt:lpstr>  А теперь вспомним основные события романа и распределим их между двумя столбиками. Нам помогут кластеры, приготовленные ребятами команд. Давайте рассмотрим, что у них получилось. Задание 4: составить кластер на тему «События произведения, которые ассоциируются со словом «капитан» (подсказка: связь с героями-офицерами).  Задание 5: составить кластер на тему «События произведения, которые ассоциируются со словом «дочка».   </vt:lpstr>
      <vt:lpstr>Слайд 26</vt:lpstr>
      <vt:lpstr>   Фаза рефлексии       Эта стадия позволяет: осмыслить всю полученную информацию, присвоить новое знание, сформировать у каждого ученика собственное отношение к изучаемому материалу.  Возвращение к ключевым терминам, кластерам, создание синквейна, эссе, мини-сочинений – все это дает возможность учащимся  самореализоваться  в рамках изученной темы.  </vt:lpstr>
      <vt:lpstr>    </vt:lpstr>
      <vt:lpstr>Слайд 29</vt:lpstr>
      <vt:lpstr>Слайд 30</vt:lpstr>
      <vt:lpstr>Слайд 31</vt:lpstr>
      <vt:lpstr>Слайд 32</vt:lpstr>
      <vt:lpstr>Слайд 33</vt:lpstr>
      <vt:lpstr>Результаты использования приемов ТРКМ:</vt:lpstr>
      <vt:lpstr>Слайд 35</vt:lpstr>
      <vt:lpstr>Слайд 36</vt:lpstr>
    </vt:vector>
  </TitlesOfParts>
  <Company>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Windows User</cp:lastModifiedBy>
  <cp:revision>193</cp:revision>
  <dcterms:created xsi:type="dcterms:W3CDTF">2005-12-05T18:32:01Z</dcterms:created>
  <dcterms:modified xsi:type="dcterms:W3CDTF">2017-02-24T20:50:10Z</dcterms:modified>
</cp:coreProperties>
</file>